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6"/>
  </p:notesMasterIdLst>
  <p:sldIdLst>
    <p:sldId id="331" r:id="rId2"/>
    <p:sldId id="289" r:id="rId3"/>
    <p:sldId id="322" r:id="rId4"/>
    <p:sldId id="353" r:id="rId5"/>
    <p:sldId id="256" r:id="rId6"/>
    <p:sldId id="323" r:id="rId7"/>
    <p:sldId id="287" r:id="rId8"/>
    <p:sldId id="332" r:id="rId9"/>
    <p:sldId id="325" r:id="rId10"/>
    <p:sldId id="333" r:id="rId11"/>
    <p:sldId id="319" r:id="rId12"/>
    <p:sldId id="258" r:id="rId13"/>
    <p:sldId id="318" r:id="rId14"/>
    <p:sldId id="334" r:id="rId15"/>
    <p:sldId id="336" r:id="rId16"/>
    <p:sldId id="335" r:id="rId17"/>
    <p:sldId id="328" r:id="rId18"/>
    <p:sldId id="337" r:id="rId19"/>
    <p:sldId id="329" r:id="rId20"/>
    <p:sldId id="330" r:id="rId21"/>
    <p:sldId id="350" r:id="rId22"/>
    <p:sldId id="343" r:id="rId23"/>
    <p:sldId id="341" r:id="rId24"/>
    <p:sldId id="346" r:id="rId25"/>
    <p:sldId id="342" r:id="rId26"/>
    <p:sldId id="327" r:id="rId27"/>
    <p:sldId id="344" r:id="rId28"/>
    <p:sldId id="347" r:id="rId29"/>
    <p:sldId id="345" r:id="rId30"/>
    <p:sldId id="348" r:id="rId31"/>
    <p:sldId id="349" r:id="rId32"/>
    <p:sldId id="351" r:id="rId33"/>
    <p:sldId id="352" r:id="rId34"/>
    <p:sldId id="278" r:id="rId35"/>
  </p:sldIdLst>
  <p:sldSz cx="9144000" cy="5143500" type="screen16x9"/>
  <p:notesSz cx="6858000" cy="9144000"/>
  <p:embeddedFontLst>
    <p:embeddedFont>
      <p:font typeface="Lato" panose="020F0502020204030203" pitchFamily="34" charset="77"/>
      <p:regular r:id="rId37"/>
      <p:bold r:id="rId38"/>
      <p:italic r:id="rId39"/>
      <p:boldItalic r:id="rId40"/>
    </p:embeddedFont>
    <p:embeddedFont>
      <p:font typeface="Raleway" panose="020B00030301010600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ducthinh" initials="cd" lastIdx="14" clrIdx="0">
    <p:extLst>
      <p:ext uri="{19B8F6BF-5375-455C-9EA6-DF929625EA0E}">
        <p15:presenceInfo xmlns:p15="http://schemas.microsoft.com/office/powerpoint/2012/main" userId="7e3ad5c71622b8a2" providerId="Windows Live"/>
      </p:ext>
    </p:extLst>
  </p:cmAuthor>
  <p:cmAuthor id="2" name="Microsoft Office User" initials="MOU"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7480"/>
    <a:srgbClr val="F20253"/>
    <a:srgbClr val="2085C5"/>
    <a:srgbClr val="7E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7E8505-F9CD-4B43-A523-38F769515F02}">
  <a:tblStyle styleId="{3F7E8505-F9CD-4B43-A523-38F769515F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69073" autoAdjust="0"/>
  </p:normalViewPr>
  <p:slideViewPr>
    <p:cSldViewPr snapToGrid="0" snapToObjects="1">
      <p:cViewPr varScale="1">
        <p:scale>
          <a:sx n="102" d="100"/>
          <a:sy n="102"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16T22:28:51.358" idx="2">
    <p:pos x="1793" y="2678"/>
    <p:text>Motivation is up and down, so we should not work based on motivation. Instead, we can build a detail schedule, and follow schedule until finish tasks.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16T22:33:16.752" idx="3">
    <p:pos x="3129" y="920"/>
    <p:text>Any fool can write code that a computer can understand. Good programmers write code that humans can understand. — Martin Fowler!</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6T22:36:25.864" idx="5">
    <p:pos x="3616" y="819"/>
    <p:text>Code structure helps everyone follow the same ways of doing: coding style, variable naming, comment writing, etc.</p:text>
    <p:extLst>
      <p:ext uri="{C676402C-5697-4E1C-873F-D02D1690AC5C}">
        <p15:threadingInfo xmlns:p15="http://schemas.microsoft.com/office/powerpoint/2012/main" timeZoneBias="-540"/>
      </p:ext>
    </p:extLst>
  </p:cm>
  <p:cm authorId="2" dt="2020-06-16T22:44:55.018" idx="7">
    <p:pos x="3616" y="955"/>
    <p:text>Code structures help to avoid unnecessary conflict</p:text>
    <p:extLst>
      <p:ext uri="{C676402C-5697-4E1C-873F-D02D1690AC5C}">
        <p15:threadingInfo xmlns:p15="http://schemas.microsoft.com/office/powerpoint/2012/main" timeZoneBias="-540">
          <p15:parentCm authorId="2"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6-16T22:40:41.368" idx="6">
    <p:pos x="665" y="2215"/>
    <p:text>Lean to use Visual studio code + its extensions (git history, git lens, vim extension, etc) help to increase productivity.</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6-16T22:45:37.357" idx="8">
    <p:pos x="2571" y="2066"/>
    <p:text>Use services such as Circle CI to automatically test code when someone makes pull request</p:text>
    <p:extLst>
      <p:ext uri="{C676402C-5697-4E1C-873F-D02D1690AC5C}">
        <p15:threadingInfo xmlns:p15="http://schemas.microsoft.com/office/powerpoint/2012/main" timeZoneBias="-5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02:20:02.496"/>
    </inkml:context>
    <inkml:brush xml:id="br0">
      <inkml:brushProperty name="width" value="0.05" units="cm"/>
      <inkml:brushProperty name="height" value="0.05" units="cm"/>
      <inkml:brushProperty name="color" value="#E71224"/>
    </inkml:brush>
  </inkml:definitions>
  <inkml:trace contextRef="#ctx0" brushRef="#br0">1790 1010 24575,'-10'0'0,"-3"0"0,5 0 0,-5 0 0,5 0 0,-11-5 0,-8-24 0,-3 10 0,0-14 0,-2 6 0,-30-8 0,19 3 0,-20-9 0,20 8 0,5 4 0,-43-11-6784,10 3 6784,-19 2-187,21-1 187,4 7 0,7-8 0,-8 6 0,5-5 0,-8-3 0,10 1 0,-11-9 0,5-1 0,-12 1-551,5 6 551,4 5 0,-3 4 6419,28 8-6419,4 7 267,1-3-267,20 14 0,-13-6 0,14 2 836,2 9-836,1-9 0,4 7 0,3-4 0,4 3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02:20:05.481"/>
    </inkml:context>
    <inkml:brush xml:id="br0">
      <inkml:brushProperty name="width" value="0.05" units="cm"/>
      <inkml:brushProperty name="height" value="0.05" units="cm"/>
      <inkml:brushProperty name="color" value="#E71224"/>
    </inkml:brush>
  </inkml:definitions>
  <inkml:trace contextRef="#ctx0" brushRef="#br0">244 0 24575,'16'16'0,"-5"-7"0,-2 17 0,-3-17 0,-6 7 0,4-10 0,2 4 0,-5-2 0,5 2 0,-3-3 0,1 0 0,0-1 0,2 4 0,-5-2 0,8 5 0,-8 4 0,5-5 0,-6 13 0,0-16 0,0 7 0,6-9 0,-4 0 0,4-1 0,-3 4 0,-2 1 0,5 0 0,-5 1 0,5-4 0,3 11 0,-4-10 0,3 7 0,-11-9 0,-22-3 0,10-1 0,-22-3 0,15 8 0,-5-6 0,5 9 0,3-10 0,-1 2 0,7-3 0,-6 0 0,12 3 0,-3-2 0,3 2 0,-3 0 0,-1 4 0,0 0 0,-2 0 0,5 2 0,-11-3 0,-11 7 0,12-8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0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6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750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20811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29693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762849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05808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271608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90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58769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JP" sz="1100" dirty="0"/>
              <a:t>Click-Through-Rate Prediction (CTR) plays an important roles in an Online Marketing System. The problem is to predict the probability that a user clicks on a advertise shown in some specific circumstance (such as when you check feed on facebook or when your mom buys stuff on amazon). From the predicted result, the Online Marketing System can choose the advertise which have highest probability that user can click to show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35093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310153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7181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7455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160599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49798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627507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49191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171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2696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7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22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a:t>Details: readme </a:t>
            </a:r>
            <a:r>
              <a:rPr kumimoji="1" lang="en-US" altLang="ja-JP" dirty="0" err="1"/>
              <a:t>cua</a:t>
            </a:r>
            <a:r>
              <a:rPr kumimoji="1" lang="en-US" altLang="ja-JP" dirty="0"/>
              <a:t> </a:t>
            </a:r>
            <a:r>
              <a:rPr kumimoji="1" lang="en-US" altLang="ja-JP" dirty="0" err="1"/>
              <a:t>github</a:t>
            </a:r>
            <a:r>
              <a:rPr kumimoji="1" lang="en-US" altLang="ja-JP" dirty="0"/>
              <a:t>.</a:t>
            </a:r>
            <a:endParaRPr kumimoji="1" lang="ja-JP" altLang="en-US"/>
          </a:p>
        </p:txBody>
      </p:sp>
    </p:spTree>
    <p:extLst>
      <p:ext uri="{BB962C8B-B14F-4D97-AF65-F5344CB8AC3E}">
        <p14:creationId xmlns:p14="http://schemas.microsoft.com/office/powerpoint/2010/main" val="270709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8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5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emarketer.com/Report/US-Ad-Spending-eMarketers-Updated-Estimates-Forecast-2017/200213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ubTitle" idx="4294967295"/>
          </p:nvPr>
        </p:nvSpPr>
        <p:spPr>
          <a:xfrm>
            <a:off x="0" y="1754188"/>
            <a:ext cx="8144081"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Click-Through-Rate Prediction</a:t>
            </a:r>
            <a:endParaRPr sz="48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9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Members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6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11</a:t>
            </a:fld>
            <a:endParaRPr>
              <a:latin typeface="+mj-lt"/>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Thịnh</a:t>
            </a:r>
            <a:endParaRPr sz="6000" dirty="0">
              <a:solidFill>
                <a:schemeClr val="accent2"/>
              </a:solidFill>
              <a:latin typeface="+mj-lt"/>
            </a:endParaRPr>
          </a:p>
        </p:txBody>
      </p:sp>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1029028" y="3894812"/>
            <a:ext cx="1465976" cy="3938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spcBef>
                <a:spcPts val="600"/>
              </a:spcBef>
              <a:buSzPts val="1800"/>
            </a:pPr>
            <a:r>
              <a:rPr lang="en-US" sz="1100" i="1" dirty="0">
                <a:solidFill>
                  <a:srgbClr val="667480"/>
                </a:solidFill>
                <a:latin typeface="+mn-lt"/>
                <a:cs typeface="Arial" panose="020B0604020202020204" pitchFamily="34" charset="0"/>
                <a:sym typeface="Raleway"/>
              </a:rPr>
              <a:t>Photoshop master</a:t>
            </a:r>
          </a:p>
        </p:txBody>
      </p:sp>
      <p:pic>
        <p:nvPicPr>
          <p:cNvPr id="3" name="Picture 2">
            <a:extLst>
              <a:ext uri="{FF2B5EF4-FFF2-40B4-BE49-F238E27FC236}">
                <a16:creationId xmlns:a16="http://schemas.microsoft.com/office/drawing/2014/main" id="{ADB00EC6-8FF3-2849-B074-70FFC827A236}"/>
              </a:ext>
            </a:extLst>
          </p:cNvPr>
          <p:cNvPicPr>
            <a:picLocks noChangeAspect="1"/>
          </p:cNvPicPr>
          <p:nvPr/>
        </p:nvPicPr>
        <p:blipFill>
          <a:blip r:embed="rId3"/>
          <a:stretch>
            <a:fillRect/>
          </a:stretch>
        </p:blipFill>
        <p:spPr>
          <a:xfrm>
            <a:off x="734665" y="1814943"/>
            <a:ext cx="2034454" cy="1966864"/>
          </a:xfrm>
          <a:prstGeom prst="rect">
            <a:avLst/>
          </a:prstGeom>
        </p:spPr>
      </p:pic>
      <p:sp>
        <p:nvSpPr>
          <p:cNvPr id="11" name="テキスト プレースホルダー 2">
            <a:extLst>
              <a:ext uri="{FF2B5EF4-FFF2-40B4-BE49-F238E27FC236}">
                <a16:creationId xmlns:a16="http://schemas.microsoft.com/office/drawing/2014/main" id="{BD45BB5D-29F6-984F-998C-7F0A30BE580B}"/>
              </a:ext>
            </a:extLst>
          </p:cNvPr>
          <p:cNvSpPr>
            <a:spLocks noGrp="1"/>
          </p:cNvSpPr>
          <p:nvPr/>
        </p:nvSpPr>
        <p:spPr>
          <a:xfrm>
            <a:off x="3524032" y="887813"/>
            <a:ext cx="5216510" cy="38963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j-lt"/>
              </a:rPr>
              <a:t>@</a:t>
            </a:r>
            <a:r>
              <a:rPr kumimoji="1" lang="en-US" altLang="ja-JP" dirty="0" err="1">
                <a:latin typeface="+mj-lt"/>
              </a:rPr>
              <a:t>thinhcd</a:t>
            </a:r>
            <a:endParaRPr kumimoji="1" lang="en-US" altLang="ja-JP" dirty="0">
              <a:latin typeface="+mj-lt"/>
            </a:endParaRPr>
          </a:p>
          <a:p>
            <a:r>
              <a:rPr kumimoji="1" lang="en-US" altLang="ja-JP" dirty="0">
                <a:latin typeface="+mj-lt"/>
              </a:rPr>
              <a:t>Skills:</a:t>
            </a:r>
          </a:p>
          <a:p>
            <a:pPr lvl="1"/>
            <a:r>
              <a:rPr kumimoji="1" lang="en-US" altLang="ja-JP" sz="2000" dirty="0">
                <a:latin typeface="+mj-lt"/>
              </a:rPr>
              <a:t>Data Analysis</a:t>
            </a:r>
          </a:p>
          <a:p>
            <a:pPr lvl="1"/>
            <a:r>
              <a:rPr kumimoji="1" lang="en-US" altLang="ja-JP" sz="2000" dirty="0">
                <a:latin typeface="+mj-lt"/>
              </a:rPr>
              <a:t>Research: read &amp; write papers</a:t>
            </a:r>
          </a:p>
          <a:p>
            <a:r>
              <a:rPr kumimoji="1" lang="en-US" altLang="ja-JP" dirty="0">
                <a:latin typeface="+mj-lt"/>
              </a:rPr>
              <a:t>Hobbies:</a:t>
            </a:r>
          </a:p>
          <a:p>
            <a:pPr lvl="1"/>
            <a:r>
              <a:rPr kumimoji="1" lang="en-US" altLang="ja-JP" sz="2000" dirty="0">
                <a:latin typeface="+mj-lt"/>
              </a:rPr>
              <a:t>Algorithms, learn courses</a:t>
            </a:r>
          </a:p>
          <a:p>
            <a:pPr lvl="1"/>
            <a:r>
              <a:rPr kumimoji="1" lang="en-US" altLang="ja-JP" sz="2000" dirty="0">
                <a:latin typeface="+mj-lt"/>
              </a:rPr>
              <a:t>Football man (watch, play, news, pes, </a:t>
            </a:r>
            <a:r>
              <a:rPr kumimoji="1" lang="en-US" altLang="ja-JP" sz="2000" dirty="0" err="1">
                <a:latin typeface="+mj-lt"/>
              </a:rPr>
              <a:t>fifa</a:t>
            </a:r>
            <a:r>
              <a:rPr kumimoji="1" lang="en-US" altLang="ja-JP" sz="2000" dirty="0">
                <a:latin typeface="+mj-lt"/>
              </a:rPr>
              <a:t>..)</a:t>
            </a:r>
          </a:p>
          <a:p>
            <a:pPr lvl="1"/>
            <a:r>
              <a:rPr kumimoji="1" lang="en-US" altLang="ja-JP" sz="2000" dirty="0">
                <a:latin typeface="+mj-lt"/>
              </a:rPr>
              <a:t>Chess, book, running</a:t>
            </a:r>
          </a:p>
        </p:txBody>
      </p:sp>
      <p:grpSp>
        <p:nvGrpSpPr>
          <p:cNvPr id="19" name="グループ化 18">
            <a:extLst>
              <a:ext uri="{FF2B5EF4-FFF2-40B4-BE49-F238E27FC236}">
                <a16:creationId xmlns:a16="http://schemas.microsoft.com/office/drawing/2014/main" id="{393C093F-74E8-0449-AF4A-9254D8A03E73}"/>
              </a:ext>
            </a:extLst>
          </p:cNvPr>
          <p:cNvGrpSpPr/>
          <p:nvPr/>
        </p:nvGrpSpPr>
        <p:grpSpPr>
          <a:xfrm>
            <a:off x="734665" y="2798375"/>
            <a:ext cx="647280" cy="400320"/>
            <a:chOff x="1020505" y="2282652"/>
            <a:chExt cx="647280" cy="400320"/>
          </a:xfrm>
        </p:grpSpPr>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2846530C-D16B-994D-9D79-E0B53AD5F6F3}"/>
                    </a:ext>
                  </a:extLst>
                </p14:cNvPr>
                <p14:cNvContentPartPr/>
                <p14:nvPr/>
              </p14:nvContentPartPr>
              <p14:xfrm>
                <a:off x="1020505" y="2282652"/>
                <a:ext cx="644760" cy="363600"/>
              </p14:xfrm>
            </p:contentPart>
          </mc:Choice>
          <mc:Fallback xmlns="">
            <p:pic>
              <p:nvPicPr>
                <p:cNvPr id="5" name="インク 4">
                  <a:extLst>
                    <a:ext uri="{FF2B5EF4-FFF2-40B4-BE49-F238E27FC236}">
                      <a16:creationId xmlns:a16="http://schemas.microsoft.com/office/drawing/2014/main" id="{2846530C-D16B-994D-9D79-E0B53AD5F6F3}"/>
                    </a:ext>
                  </a:extLst>
                </p:cNvPr>
                <p:cNvPicPr/>
                <p:nvPr/>
              </p:nvPicPr>
              <p:blipFill>
                <a:blip r:embed="rId5"/>
                <a:stretch>
                  <a:fillRect/>
                </a:stretch>
              </p:blipFill>
              <p:spPr>
                <a:xfrm>
                  <a:off x="1011865" y="2274012"/>
                  <a:ext cx="6624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771F0C45-32A1-764B-ADC4-7A2BB1EFA65A}"/>
                    </a:ext>
                  </a:extLst>
                </p14:cNvPr>
                <p14:cNvContentPartPr/>
                <p14:nvPr/>
              </p14:nvContentPartPr>
              <p14:xfrm>
                <a:off x="1527385" y="2515212"/>
                <a:ext cx="140400" cy="167760"/>
              </p14:xfrm>
            </p:contentPart>
          </mc:Choice>
          <mc:Fallback xmlns="">
            <p:pic>
              <p:nvPicPr>
                <p:cNvPr id="6" name="インク 5">
                  <a:extLst>
                    <a:ext uri="{FF2B5EF4-FFF2-40B4-BE49-F238E27FC236}">
                      <a16:creationId xmlns:a16="http://schemas.microsoft.com/office/drawing/2014/main" id="{771F0C45-32A1-764B-ADC4-7A2BB1EFA65A}"/>
                    </a:ext>
                  </a:extLst>
                </p:cNvPr>
                <p:cNvPicPr/>
                <p:nvPr/>
              </p:nvPicPr>
              <p:blipFill>
                <a:blip r:embed="rId7"/>
                <a:stretch>
                  <a:fillRect/>
                </a:stretch>
              </p:blipFill>
              <p:spPr>
                <a:xfrm>
                  <a:off x="1518745" y="2506212"/>
                  <a:ext cx="158040" cy="185400"/>
                </a:xfrm>
                <a:prstGeom prst="rect">
                  <a:avLst/>
                </a:prstGeom>
              </p:spPr>
            </p:pic>
          </mc:Fallback>
        </mc:AlternateContent>
      </p:grpSp>
    </p:spTree>
    <p:extLst>
      <p:ext uri="{BB962C8B-B14F-4D97-AF65-F5344CB8AC3E}">
        <p14:creationId xmlns:p14="http://schemas.microsoft.com/office/powerpoint/2010/main" val="169502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Phúc</a:t>
            </a:r>
            <a:endParaRPr sz="6000" dirty="0">
              <a:solidFill>
                <a:schemeClr val="accent2"/>
              </a:solidFill>
              <a:latin typeface="+mj-lt"/>
            </a:endParaRPr>
          </a:p>
        </p:txBody>
      </p:sp>
      <p:pic>
        <p:nvPicPr>
          <p:cNvPr id="5" name="Picture 4">
            <a:extLst>
              <a:ext uri="{FF2B5EF4-FFF2-40B4-BE49-F238E27FC236}">
                <a16:creationId xmlns:a16="http://schemas.microsoft.com/office/drawing/2014/main" id="{8BA52513-370B-7949-AA6F-501432E9C063}"/>
              </a:ext>
            </a:extLst>
          </p:cNvPr>
          <p:cNvPicPr>
            <a:picLocks noChangeAspect="1"/>
          </p:cNvPicPr>
          <p:nvPr/>
        </p:nvPicPr>
        <p:blipFill>
          <a:blip r:embed="rId3"/>
          <a:stretch>
            <a:fillRect/>
          </a:stretch>
        </p:blipFill>
        <p:spPr>
          <a:xfrm>
            <a:off x="1040298" y="1660666"/>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pic>
        <p:nvPicPr>
          <p:cNvPr id="2" name="図 1">
            <a:extLst>
              <a:ext uri="{FF2B5EF4-FFF2-40B4-BE49-F238E27FC236}">
                <a16:creationId xmlns:a16="http://schemas.microsoft.com/office/drawing/2014/main" id="{3865A6DF-F011-BA42-AE41-A8F74576E3B7}"/>
              </a:ext>
            </a:extLst>
          </p:cNvPr>
          <p:cNvPicPr>
            <a:picLocks noChangeAspect="1"/>
          </p:cNvPicPr>
          <p:nvPr/>
        </p:nvPicPr>
        <p:blipFill>
          <a:blip r:embed="rId4"/>
          <a:stretch>
            <a:fillRect/>
          </a:stretch>
        </p:blipFill>
        <p:spPr>
          <a:xfrm>
            <a:off x="1316381" y="3584276"/>
            <a:ext cx="1270000" cy="1270000"/>
          </a:xfrm>
          <a:prstGeom prst="rect">
            <a:avLst/>
          </a:prstGeom>
        </p:spPr>
      </p:pic>
      <p:pic>
        <p:nvPicPr>
          <p:cNvPr id="3" name="図 2">
            <a:extLst>
              <a:ext uri="{FF2B5EF4-FFF2-40B4-BE49-F238E27FC236}">
                <a16:creationId xmlns:a16="http://schemas.microsoft.com/office/drawing/2014/main" id="{0540A193-8BFC-9D4D-9AA2-818E07E450B8}"/>
              </a:ext>
            </a:extLst>
          </p:cNvPr>
          <p:cNvPicPr>
            <a:picLocks noChangeAspect="1"/>
          </p:cNvPicPr>
          <p:nvPr/>
        </p:nvPicPr>
        <p:blipFill>
          <a:blip r:embed="rId5"/>
          <a:stretch>
            <a:fillRect/>
          </a:stretch>
        </p:blipFill>
        <p:spPr>
          <a:xfrm>
            <a:off x="2586381" y="4043006"/>
            <a:ext cx="2137363" cy="861934"/>
          </a:xfrm>
          <a:prstGeom prst="rect">
            <a:avLst/>
          </a:prstGeom>
        </p:spPr>
      </p:pic>
      <p:sp>
        <p:nvSpPr>
          <p:cNvPr id="11" name="テキスト プレースホルダー 2">
            <a:extLst>
              <a:ext uri="{FF2B5EF4-FFF2-40B4-BE49-F238E27FC236}">
                <a16:creationId xmlns:a16="http://schemas.microsoft.com/office/drawing/2014/main" id="{90A61864-80E6-D748-8C0F-5D58943058F4}"/>
              </a:ext>
            </a:extLst>
          </p:cNvPr>
          <p:cNvSpPr>
            <a:spLocks noGrp="1"/>
          </p:cNvSpPr>
          <p:nvPr/>
        </p:nvSpPr>
        <p:spPr>
          <a:xfrm>
            <a:off x="2978035" y="895931"/>
            <a:ext cx="6051240" cy="332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n-lt"/>
              </a:rPr>
              <a:t>@</a:t>
            </a:r>
            <a:r>
              <a:rPr kumimoji="1" lang="en-US" altLang="ja-JP" dirty="0" err="1">
                <a:latin typeface="+mn-lt"/>
              </a:rPr>
              <a:t>phucpd</a:t>
            </a:r>
            <a:endParaRPr kumimoji="1" lang="en-US" altLang="ja-JP" dirty="0">
              <a:latin typeface="+mn-lt"/>
            </a:endParaRPr>
          </a:p>
          <a:p>
            <a:r>
              <a:rPr lang="vi-VN" altLang="ja-JP" dirty="0">
                <a:latin typeface="+mn-lt"/>
              </a:rPr>
              <a:t>Skills: </a:t>
            </a:r>
          </a:p>
          <a:p>
            <a:pPr lvl="1"/>
            <a:r>
              <a:rPr lang="vi-VN" altLang="ja-JP" sz="2000" dirty="0">
                <a:latin typeface="+mn-lt"/>
              </a:rPr>
              <a:t>Computer Vision (only) </a:t>
            </a:r>
          </a:p>
          <a:p>
            <a:pPr lvl="1"/>
            <a:r>
              <a:rPr lang="vi-VN" altLang="ja-JP" sz="2000" dirty="0">
                <a:latin typeface="+mn-lt"/>
              </a:rPr>
              <a:t>Housework (cooking, laundry etc…)</a:t>
            </a:r>
          </a:p>
          <a:p>
            <a:r>
              <a:rPr lang="vi-VN" altLang="ja-JP" dirty="0">
                <a:latin typeface="+mn-lt"/>
              </a:rPr>
              <a:t>Hobbies: </a:t>
            </a:r>
          </a:p>
          <a:p>
            <a:pPr lvl="1"/>
            <a:r>
              <a:rPr lang="vi-VN" altLang="ja-JP" sz="2000" dirty="0">
                <a:latin typeface="+mn-lt"/>
              </a:rPr>
              <a:t>Algorithms, maths, cosmology (vũ trụ học)</a:t>
            </a:r>
          </a:p>
          <a:p>
            <a:pPr lvl="1"/>
            <a:r>
              <a:rPr lang="vi-VN" altLang="ja-JP" sz="2000" dirty="0">
                <a:latin typeface="+mn-lt"/>
              </a:rPr>
              <a:t>Mind-screw movies (phim hại não) </a:t>
            </a:r>
          </a:p>
          <a:p>
            <a:pPr lvl="1"/>
            <a:r>
              <a:rPr lang="vi-VN" altLang="ja-JP" sz="2000" dirty="0">
                <a:latin typeface="+mn-lt"/>
              </a:rPr>
              <a:t>Games (PS4) </a:t>
            </a:r>
          </a:p>
          <a:p>
            <a:pPr lvl="1"/>
            <a:r>
              <a:rPr lang="vi-VN" altLang="ja-JP" sz="2000" dirty="0">
                <a:latin typeface="+mn-lt"/>
              </a:rPr>
              <a:t>Travel and Food</a:t>
            </a:r>
            <a:endParaRPr kumimoji="1" lang="en-US" altLang="ja-JP" sz="2000"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Nguyên</a:t>
            </a:r>
            <a:endParaRPr sz="6000" dirty="0">
              <a:solidFill>
                <a:schemeClr val="accent2"/>
              </a:solidFill>
              <a:latin typeface="+mj-lt"/>
            </a:endParaRPr>
          </a:p>
        </p:txBody>
      </p:sp>
      <p:pic>
        <p:nvPicPr>
          <p:cNvPr id="3" name="Picture 2">
            <a:extLst>
              <a:ext uri="{FF2B5EF4-FFF2-40B4-BE49-F238E27FC236}">
                <a16:creationId xmlns:a16="http://schemas.microsoft.com/office/drawing/2014/main" id="{C58CBCA0-F316-8742-8479-3BC7FFD0447D}"/>
              </a:ext>
            </a:extLst>
          </p:cNvPr>
          <p:cNvPicPr>
            <a:picLocks noChangeAspect="1"/>
          </p:cNvPicPr>
          <p:nvPr/>
        </p:nvPicPr>
        <p:blipFill>
          <a:blip r:embed="rId3"/>
          <a:stretch>
            <a:fillRect/>
          </a:stretch>
        </p:blipFill>
        <p:spPr>
          <a:xfrm>
            <a:off x="1040298" y="1660667"/>
            <a:ext cx="1822166" cy="1822166"/>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9" name="テキスト プレースホルダー 2">
            <a:extLst>
              <a:ext uri="{FF2B5EF4-FFF2-40B4-BE49-F238E27FC236}">
                <a16:creationId xmlns:a16="http://schemas.microsoft.com/office/drawing/2014/main" id="{ABE5DA08-10CB-314D-AD56-765DB0F84ECD}"/>
              </a:ext>
            </a:extLst>
          </p:cNvPr>
          <p:cNvSpPr>
            <a:spLocks noGrp="1"/>
          </p:cNvSpPr>
          <p:nvPr/>
        </p:nvSpPr>
        <p:spPr>
          <a:xfrm>
            <a:off x="2978035" y="895931"/>
            <a:ext cx="6051240" cy="332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n-lt"/>
              </a:rPr>
              <a:t>@</a:t>
            </a:r>
            <a:r>
              <a:rPr kumimoji="1" lang="en-US" altLang="ja-JP" dirty="0" err="1">
                <a:latin typeface="+mn-lt"/>
              </a:rPr>
              <a:t>nguyentp</a:t>
            </a:r>
            <a:endParaRPr kumimoji="1" lang="en-US" altLang="ja-JP" dirty="0">
              <a:latin typeface="+mn-lt"/>
            </a:endParaRPr>
          </a:p>
          <a:p>
            <a:r>
              <a:rPr lang="vi-VN" altLang="ja-JP" dirty="0">
                <a:latin typeface="+mn-lt"/>
              </a:rPr>
              <a:t>Skills: </a:t>
            </a:r>
          </a:p>
          <a:p>
            <a:pPr lvl="1"/>
            <a:r>
              <a:rPr lang="vi-VN" altLang="ja-JP" sz="2000" dirty="0">
                <a:latin typeface="+mn-lt"/>
              </a:rPr>
              <a:t>Data Anlysis, Engineering (đủ xài).</a:t>
            </a:r>
          </a:p>
          <a:p>
            <a:r>
              <a:rPr lang="vi-VN" altLang="ja-JP" dirty="0">
                <a:latin typeface="+mn-lt"/>
              </a:rPr>
              <a:t>Hobbies: </a:t>
            </a:r>
          </a:p>
          <a:p>
            <a:pPr lvl="1"/>
            <a:r>
              <a:rPr lang="vi-VN" altLang="ja-JP" sz="2000" dirty="0">
                <a:latin typeface="+mn-lt"/>
              </a:rPr>
              <a:t>Algorithms, Clean Code</a:t>
            </a:r>
          </a:p>
          <a:p>
            <a:pPr lvl="1"/>
            <a:r>
              <a:rPr lang="ja-JP" altLang="en-US" sz="2000">
                <a:latin typeface="+mn-lt"/>
              </a:rPr>
              <a:t>名探偵</a:t>
            </a:r>
            <a:r>
              <a:rPr lang="vi-VN" altLang="ja-JP" sz="2000" dirty="0">
                <a:latin typeface="+mn-lt"/>
              </a:rPr>
              <a:t> </a:t>
            </a:r>
            <a:r>
              <a:rPr lang="ja-JP" altLang="en-US" sz="2000">
                <a:latin typeface="+mn-lt"/>
              </a:rPr>
              <a:t>コナン</a:t>
            </a:r>
            <a:endParaRPr lang="vi-VN" altLang="ja-JP" sz="2000" dirty="0">
              <a:latin typeface="+mn-lt"/>
            </a:endParaRPr>
          </a:p>
          <a:p>
            <a:pPr lvl="1"/>
            <a:r>
              <a:rPr kumimoji="1" lang="en-US" altLang="ja-JP" sz="2000" dirty="0">
                <a:latin typeface="+mn-lt"/>
              </a:rPr>
              <a:t>Reading. Music. Workout.</a:t>
            </a:r>
          </a:p>
        </p:txBody>
      </p:sp>
      <p:pic>
        <p:nvPicPr>
          <p:cNvPr id="5" name="図 4">
            <a:extLst>
              <a:ext uri="{FF2B5EF4-FFF2-40B4-BE49-F238E27FC236}">
                <a16:creationId xmlns:a16="http://schemas.microsoft.com/office/drawing/2014/main" id="{E0AC5436-E0EF-FB4B-ABF4-461D383CC097}"/>
              </a:ext>
            </a:extLst>
          </p:cNvPr>
          <p:cNvPicPr>
            <a:picLocks noChangeAspect="1"/>
          </p:cNvPicPr>
          <p:nvPr/>
        </p:nvPicPr>
        <p:blipFill>
          <a:blip r:embed="rId4"/>
          <a:stretch>
            <a:fillRect/>
          </a:stretch>
        </p:blipFill>
        <p:spPr>
          <a:xfrm>
            <a:off x="6848048" y="2480441"/>
            <a:ext cx="2043718" cy="766395"/>
          </a:xfrm>
          <a:prstGeom prst="rect">
            <a:avLst/>
          </a:prstGeom>
        </p:spPr>
      </p:pic>
    </p:spTree>
    <p:extLst>
      <p:ext uri="{BB962C8B-B14F-4D97-AF65-F5344CB8AC3E}">
        <p14:creationId xmlns:p14="http://schemas.microsoft.com/office/powerpoint/2010/main" val="90826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execution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11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662940" y="1417320"/>
            <a:ext cx="16687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Project plan</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2903220" y="2404110"/>
            <a:ext cx="1668780"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sp>
        <p:nvSpPr>
          <p:cNvPr id="7" name="正方形/長方形 6">
            <a:extLst>
              <a:ext uri="{FF2B5EF4-FFF2-40B4-BE49-F238E27FC236}">
                <a16:creationId xmlns:a16="http://schemas.microsoft.com/office/drawing/2014/main" id="{F513A4E4-0252-624E-ABE8-CBC57024FCEA}"/>
              </a:ext>
            </a:extLst>
          </p:cNvPr>
          <p:cNvSpPr/>
          <p:nvPr/>
        </p:nvSpPr>
        <p:spPr>
          <a:xfrm>
            <a:off x="5360670" y="3501390"/>
            <a:ext cx="166878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Iteration weekly</a:t>
            </a:r>
            <a:endParaRPr kumimoji="1" lang="ja-JP" altLang="en-US"/>
          </a:p>
        </p:txBody>
      </p:sp>
      <p:cxnSp>
        <p:nvCxnSpPr>
          <p:cNvPr id="9" name="曲線コネクタ 8">
            <a:extLst>
              <a:ext uri="{FF2B5EF4-FFF2-40B4-BE49-F238E27FC236}">
                <a16:creationId xmlns:a16="http://schemas.microsoft.com/office/drawing/2014/main" id="{6DF4D531-5CC0-2E46-B173-417C4E82B3A7}"/>
              </a:ext>
            </a:extLst>
          </p:cNvPr>
          <p:cNvCxnSpPr>
            <a:stCxn id="7" idx="3"/>
            <a:endCxn id="7" idx="2"/>
          </p:cNvCxnSpPr>
          <p:nvPr/>
        </p:nvCxnSpPr>
        <p:spPr>
          <a:xfrm flipH="1">
            <a:off x="6195060" y="3832860"/>
            <a:ext cx="834390" cy="331470"/>
          </a:xfrm>
          <a:prstGeom prst="curvedConnector4">
            <a:avLst>
              <a:gd name="adj1" fmla="val -123287"/>
              <a:gd name="adj2" fmla="val 286207"/>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2"/>
          </p:cNvCxnSpPr>
          <p:nvPr/>
        </p:nvCxnSpPr>
        <p:spPr>
          <a:xfrm rot="10800000">
            <a:off x="1497330" y="2080260"/>
            <a:ext cx="1405890" cy="65532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8F63C628-DCBF-C84C-9345-ABF729F10450}"/>
              </a:ext>
            </a:extLst>
          </p:cNvPr>
          <p:cNvCxnSpPr>
            <a:cxnSpLocks/>
            <a:stCxn id="7" idx="1"/>
            <a:endCxn id="6" idx="2"/>
          </p:cNvCxnSpPr>
          <p:nvPr/>
        </p:nvCxnSpPr>
        <p:spPr>
          <a:xfrm rot="10800000">
            <a:off x="3737610" y="3067050"/>
            <a:ext cx="1623060" cy="76581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2" name="曲線コネクタ 21">
            <a:extLst>
              <a:ext uri="{FF2B5EF4-FFF2-40B4-BE49-F238E27FC236}">
                <a16:creationId xmlns:a16="http://schemas.microsoft.com/office/drawing/2014/main" id="{C08190EE-E55A-A145-B4A2-EEE7A318AAB1}"/>
              </a:ext>
            </a:extLst>
          </p:cNvPr>
          <p:cNvCxnSpPr>
            <a:cxnSpLocks/>
            <a:stCxn id="7" idx="2"/>
            <a:endCxn id="5" idx="1"/>
          </p:cNvCxnSpPr>
          <p:nvPr/>
        </p:nvCxnSpPr>
        <p:spPr>
          <a:xfrm rot="5400000" flipH="1">
            <a:off x="2221230" y="190500"/>
            <a:ext cx="2415540" cy="5532120"/>
          </a:xfrm>
          <a:prstGeom prst="curvedConnector4">
            <a:avLst>
              <a:gd name="adj1" fmla="val -9464"/>
              <a:gd name="adj2" fmla="val 10413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5" name="曲線コネクタ 24">
            <a:extLst>
              <a:ext uri="{FF2B5EF4-FFF2-40B4-BE49-F238E27FC236}">
                <a16:creationId xmlns:a16="http://schemas.microsoft.com/office/drawing/2014/main" id="{67863BF1-0ED9-F74C-85F8-9D7665EC4A34}"/>
              </a:ext>
            </a:extLst>
          </p:cNvPr>
          <p:cNvCxnSpPr>
            <a:cxnSpLocks/>
            <a:stCxn id="7" idx="0"/>
            <a:endCxn id="6" idx="0"/>
          </p:cNvCxnSpPr>
          <p:nvPr/>
        </p:nvCxnSpPr>
        <p:spPr>
          <a:xfrm rot="16200000" flipV="1">
            <a:off x="4417695" y="1724025"/>
            <a:ext cx="1097280" cy="2457450"/>
          </a:xfrm>
          <a:prstGeom prst="curvedConnector3">
            <a:avLst>
              <a:gd name="adj1" fmla="val 120833"/>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6783220" y="1310640"/>
            <a:ext cx="966320"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29" name="曲線コネクタ 28">
            <a:extLst>
              <a:ext uri="{FF2B5EF4-FFF2-40B4-BE49-F238E27FC236}">
                <a16:creationId xmlns:a16="http://schemas.microsoft.com/office/drawing/2014/main" id="{C22388A7-4DE1-B443-BC88-FC26EDC929F1}"/>
              </a:ext>
            </a:extLst>
          </p:cNvPr>
          <p:cNvCxnSpPr>
            <a:cxnSpLocks/>
            <a:stCxn id="28" idx="2"/>
            <a:endCxn id="7" idx="0"/>
          </p:cNvCxnSpPr>
          <p:nvPr/>
        </p:nvCxnSpPr>
        <p:spPr>
          <a:xfrm rot="5400000">
            <a:off x="5966815" y="2201825"/>
            <a:ext cx="1527810" cy="1071320"/>
          </a:xfrm>
          <a:prstGeom prst="curvedConnector3">
            <a:avLst>
              <a:gd name="adj1" fmla="val 50000"/>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1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plan</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Write project README: objective, approach, datasets, models, metrics, reports, conventions, etc.</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pic>
        <p:nvPicPr>
          <p:cNvPr id="6" name="図 5">
            <a:extLst>
              <a:ext uri="{FF2B5EF4-FFF2-40B4-BE49-F238E27FC236}">
                <a16:creationId xmlns:a16="http://schemas.microsoft.com/office/drawing/2014/main" id="{4C225E56-9BC8-1F42-A0CA-CC46C5E6F349}"/>
              </a:ext>
            </a:extLst>
          </p:cNvPr>
          <p:cNvPicPr>
            <a:picLocks noChangeAspect="1"/>
          </p:cNvPicPr>
          <p:nvPr/>
        </p:nvPicPr>
        <p:blipFill>
          <a:blip r:embed="rId3"/>
          <a:stretch>
            <a:fillRect/>
          </a:stretch>
        </p:blipFill>
        <p:spPr>
          <a:xfrm>
            <a:off x="331470" y="2388879"/>
            <a:ext cx="3364138" cy="2007631"/>
          </a:xfrm>
          <a:prstGeom prst="rect">
            <a:avLst/>
          </a:prstGeom>
        </p:spPr>
      </p:pic>
      <p:pic>
        <p:nvPicPr>
          <p:cNvPr id="7" name="図 6">
            <a:extLst>
              <a:ext uri="{FF2B5EF4-FFF2-40B4-BE49-F238E27FC236}">
                <a16:creationId xmlns:a16="http://schemas.microsoft.com/office/drawing/2014/main" id="{65FA2F16-C47F-7C42-BEC6-445F100D6AC3}"/>
              </a:ext>
            </a:extLst>
          </p:cNvPr>
          <p:cNvPicPr>
            <a:picLocks noChangeAspect="1"/>
          </p:cNvPicPr>
          <p:nvPr/>
        </p:nvPicPr>
        <p:blipFill>
          <a:blip r:embed="rId4"/>
          <a:stretch>
            <a:fillRect/>
          </a:stretch>
        </p:blipFill>
        <p:spPr>
          <a:xfrm>
            <a:off x="3964593" y="2388880"/>
            <a:ext cx="3364139" cy="2097554"/>
          </a:xfrm>
          <a:prstGeom prst="rect">
            <a:avLst/>
          </a:prstGeom>
        </p:spPr>
      </p:pic>
      <p:sp>
        <p:nvSpPr>
          <p:cNvPr id="8" name="テキスト ボックス 7">
            <a:extLst>
              <a:ext uri="{FF2B5EF4-FFF2-40B4-BE49-F238E27FC236}">
                <a16:creationId xmlns:a16="http://schemas.microsoft.com/office/drawing/2014/main" id="{12C70FD0-90D6-6C47-B3CE-E0FF0325C5D3}"/>
              </a:ext>
            </a:extLst>
          </p:cNvPr>
          <p:cNvSpPr txBox="1"/>
          <p:nvPr/>
        </p:nvSpPr>
        <p:spPr>
          <a:xfrm>
            <a:off x="7096933" y="4143986"/>
            <a:ext cx="748923" cy="769441"/>
          </a:xfrm>
          <a:prstGeom prst="rect">
            <a:avLst/>
          </a:prstGeom>
          <a:noFill/>
        </p:spPr>
        <p:txBody>
          <a:bodyPr wrap="non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186191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893700" y="1373588"/>
            <a:ext cx="7586874" cy="3323345"/>
          </a:xfrm>
        </p:spPr>
        <p:txBody>
          <a:bodyPr/>
          <a:lstStyle/>
          <a:p>
            <a:pPr marL="114300" indent="0">
              <a:buNone/>
            </a:pPr>
            <a:r>
              <a:rPr kumimoji="1" lang="en-US" altLang="ja-JP" dirty="0">
                <a:latin typeface="+mn-lt"/>
              </a:rPr>
              <a:t>Estimate </a:t>
            </a:r>
            <a:r>
              <a:rPr kumimoji="1" lang="en-US" altLang="ja-JP" dirty="0" err="1">
                <a:latin typeface="+mn-lt"/>
              </a:rPr>
              <a:t>độ</a:t>
            </a:r>
            <a:r>
              <a:rPr kumimoji="1" lang="en-US" altLang="ja-JP" dirty="0">
                <a:latin typeface="+mn-lt"/>
              </a:rPr>
              <a:t> </a:t>
            </a:r>
            <a:r>
              <a:rPr kumimoji="1" lang="en-US" altLang="ja-JP" dirty="0" err="1">
                <a:latin typeface="+mn-lt"/>
              </a:rPr>
              <a:t>máu</a:t>
            </a:r>
            <a:r>
              <a:rPr kumimoji="1" lang="en-US" altLang="ja-JP" dirty="0">
                <a:latin typeface="+mn-lt"/>
              </a:rPr>
              <a:t> </a:t>
            </a:r>
            <a:r>
              <a:rPr kumimoji="1" lang="en-US" altLang="ja-JP" dirty="0" err="1">
                <a:latin typeface="+mn-lt"/>
              </a:rPr>
              <a:t>của</a:t>
            </a:r>
            <a:r>
              <a:rPr kumimoji="1" lang="en-US" altLang="ja-JP" dirty="0">
                <a:latin typeface="+mn-lt"/>
              </a:rPr>
              <a:t> members:</a:t>
            </a:r>
          </a:p>
          <a:p>
            <a:r>
              <a:rPr kumimoji="1" lang="en-US" altLang="ja-JP" dirty="0"/>
              <a:t>Work on weekend, free time.</a:t>
            </a:r>
          </a:p>
          <a:p>
            <a:r>
              <a:rPr kumimoji="1" lang="en-US" altLang="ja-JP" dirty="0"/>
              <a:t>3-4 hours/week.</a:t>
            </a:r>
          </a:p>
          <a:p>
            <a:r>
              <a:rPr kumimoji="1" lang="en-US" altLang="ja-JP" dirty="0"/>
              <a:t>~3 month.</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spTree>
    <p:extLst>
      <p:ext uri="{BB962C8B-B14F-4D97-AF65-F5344CB8AC3E}">
        <p14:creationId xmlns:p14="http://schemas.microsoft.com/office/powerpoint/2010/main" val="265131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3977640" cy="3552300"/>
          </a:xfrm>
        </p:spPr>
        <p:txBody>
          <a:bodyPr/>
          <a:lstStyle/>
          <a:p>
            <a:pPr marL="114300" indent="0">
              <a:buNone/>
            </a:pPr>
            <a:r>
              <a:rPr kumimoji="1" lang="en-US" altLang="ja-JP" dirty="0">
                <a:latin typeface="+mn-lt"/>
              </a:rPr>
              <a:t>Create project structure with sample code</a:t>
            </a:r>
          </a:p>
          <a:p>
            <a:pPr marL="114300" indent="0">
              <a:buNone/>
            </a:pPr>
            <a:r>
              <a:rPr kumimoji="1" lang="en-US" altLang="ja-JP" dirty="0">
                <a:latin typeface="+mn-lt"/>
              </a:rPr>
              <a:t>Setup Working Env. EC2</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pic>
        <p:nvPicPr>
          <p:cNvPr id="5" name="図 4">
            <a:extLst>
              <a:ext uri="{FF2B5EF4-FFF2-40B4-BE49-F238E27FC236}">
                <a16:creationId xmlns:a16="http://schemas.microsoft.com/office/drawing/2014/main" id="{11D35F83-1422-5548-8C66-AC034AE1832D}"/>
              </a:ext>
            </a:extLst>
          </p:cNvPr>
          <p:cNvPicPr>
            <a:picLocks noChangeAspect="1"/>
          </p:cNvPicPr>
          <p:nvPr/>
        </p:nvPicPr>
        <p:blipFill>
          <a:blip r:embed="rId3"/>
          <a:stretch>
            <a:fillRect/>
          </a:stretch>
        </p:blipFill>
        <p:spPr>
          <a:xfrm>
            <a:off x="4389965" y="179211"/>
            <a:ext cx="2004877" cy="4785077"/>
          </a:xfrm>
          <a:prstGeom prst="rect">
            <a:avLst/>
          </a:prstGeom>
        </p:spPr>
      </p:pic>
      <p:pic>
        <p:nvPicPr>
          <p:cNvPr id="6" name="図 5">
            <a:extLst>
              <a:ext uri="{FF2B5EF4-FFF2-40B4-BE49-F238E27FC236}">
                <a16:creationId xmlns:a16="http://schemas.microsoft.com/office/drawing/2014/main" id="{A8B20B71-1F37-C14E-9242-6657A305BA41}"/>
              </a:ext>
            </a:extLst>
          </p:cNvPr>
          <p:cNvPicPr>
            <a:picLocks noChangeAspect="1"/>
          </p:cNvPicPr>
          <p:nvPr/>
        </p:nvPicPr>
        <p:blipFill>
          <a:blip r:embed="rId4"/>
          <a:stretch>
            <a:fillRect/>
          </a:stretch>
        </p:blipFill>
        <p:spPr>
          <a:xfrm>
            <a:off x="1051560" y="3149738"/>
            <a:ext cx="2758440" cy="1471168"/>
          </a:xfrm>
          <a:prstGeom prst="rect">
            <a:avLst/>
          </a:prstGeom>
        </p:spPr>
      </p:pic>
    </p:spTree>
    <p:extLst>
      <p:ext uri="{BB962C8B-B14F-4D97-AF65-F5344CB8AC3E}">
        <p14:creationId xmlns:p14="http://schemas.microsoft.com/office/powerpoint/2010/main" val="144575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Version control, code review: </a:t>
            </a:r>
            <a:r>
              <a:rPr kumimoji="1" lang="en-US" altLang="ja-JP" dirty="0" err="1">
                <a:latin typeface="+mn-lt"/>
              </a:rPr>
              <a:t>Github</a:t>
            </a:r>
            <a:endParaRPr kumimoji="1" lang="en-US" altLang="ja-JP" dirty="0">
              <a:latin typeface="+mn-lt"/>
            </a:endParaRPr>
          </a:p>
          <a:p>
            <a:pPr marL="571500" indent="-457200">
              <a:buFont typeface="+mj-lt"/>
              <a:buAutoNum type="arabicPeriod"/>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pic>
        <p:nvPicPr>
          <p:cNvPr id="5" name="図 4">
            <a:extLst>
              <a:ext uri="{FF2B5EF4-FFF2-40B4-BE49-F238E27FC236}">
                <a16:creationId xmlns:a16="http://schemas.microsoft.com/office/drawing/2014/main" id="{1A6E1F2B-073E-3D43-8E9E-DA5F5A68A855}"/>
              </a:ext>
            </a:extLst>
          </p:cNvPr>
          <p:cNvPicPr>
            <a:picLocks noChangeAspect="1"/>
          </p:cNvPicPr>
          <p:nvPr/>
        </p:nvPicPr>
        <p:blipFill>
          <a:blip r:embed="rId3"/>
          <a:stretch>
            <a:fillRect/>
          </a:stretch>
        </p:blipFill>
        <p:spPr>
          <a:xfrm>
            <a:off x="640080" y="2080260"/>
            <a:ext cx="7429500" cy="2787530"/>
          </a:xfrm>
          <a:prstGeom prst="rect">
            <a:avLst/>
          </a:prstGeom>
        </p:spPr>
      </p:pic>
    </p:spTree>
    <p:extLst>
      <p:ext uri="{BB962C8B-B14F-4D97-AF65-F5344CB8AC3E}">
        <p14:creationId xmlns:p14="http://schemas.microsoft.com/office/powerpoint/2010/main" val="142206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28"/>
          <p:cNvGrpSpPr/>
          <p:nvPr/>
        </p:nvGrpSpPr>
        <p:grpSpPr>
          <a:xfrm>
            <a:off x="4846320" y="2002063"/>
            <a:ext cx="4091697" cy="2694871"/>
            <a:chOff x="4846320" y="1189775"/>
            <a:chExt cx="4091697" cy="3593160"/>
          </a:xfrm>
        </p:grpSpPr>
        <p:sp>
          <p:nvSpPr>
            <p:cNvPr id="243" name="Google Shape;243;p28"/>
            <p:cNvSpPr/>
            <p:nvPr/>
          </p:nvSpPr>
          <p:spPr>
            <a:xfrm>
              <a:off x="4846320" y="1189775"/>
              <a:ext cx="409169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Choose Top N</a:t>
              </a:r>
              <a:endParaRPr dirty="0">
                <a:solidFill>
                  <a:schemeClr val="lt1"/>
                </a:solidFill>
                <a:latin typeface="Lato"/>
                <a:ea typeface="Lato"/>
                <a:cs typeface="Lato"/>
                <a:sym typeface="Lato"/>
              </a:endParaRPr>
            </a:p>
          </p:txBody>
        </p:sp>
        <p:sp>
          <p:nvSpPr>
            <p:cNvPr id="244" name="Google Shape;244;p28"/>
            <p:cNvSpPr txBox="1"/>
            <p:nvPr/>
          </p:nvSpPr>
          <p:spPr>
            <a:xfrm>
              <a:off x="5107577" y="2057125"/>
              <a:ext cx="3572959" cy="27258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Lato"/>
                  <a:ea typeface="Lato"/>
                  <a:cs typeface="Lato"/>
                  <a:sym typeface="Lato"/>
                </a:rPr>
                <a:t>Now just simply pick top Ads to show to users.</a:t>
              </a:r>
            </a:p>
            <a:p>
              <a:pPr marL="0" lvl="0" indent="0" algn="l" rtl="0">
                <a:lnSpc>
                  <a:spcPct val="115000"/>
                </a:lnSpc>
                <a:spcBef>
                  <a:spcPts val="0"/>
                </a:spcBef>
                <a:spcAft>
                  <a:spcPts val="0"/>
                </a:spcAft>
                <a:buClr>
                  <a:schemeClr val="dk1"/>
                </a:buClr>
                <a:buSzPts val="1100"/>
                <a:buFont typeface="Arial"/>
                <a:buNone/>
              </a:pPr>
              <a:r>
                <a:rPr lang="en" sz="1600" i="1" dirty="0">
                  <a:solidFill>
                    <a:schemeClr val="dk1"/>
                  </a:solidFill>
                  <a:latin typeface="Lato"/>
                  <a:ea typeface="Lato"/>
                  <a:cs typeface="Lato"/>
                  <a:sym typeface="Lato"/>
                </a:rPr>
                <a:t>Note</a:t>
              </a:r>
              <a:r>
                <a:rPr lang="en" sz="1600" dirty="0">
                  <a:solidFill>
                    <a:schemeClr val="dk1"/>
                  </a:solidFill>
                  <a:latin typeface="Lato"/>
                  <a:ea typeface="Lato"/>
                  <a:cs typeface="Lato"/>
                  <a:sym typeface="Lato"/>
                </a:rPr>
                <a:t>: There are advanced ”picking” methods in practice.</a:t>
              </a:r>
              <a:endParaRPr sz="1200" dirty="0">
                <a:solidFill>
                  <a:schemeClr val="dk1"/>
                </a:solidFill>
                <a:latin typeface="Lato"/>
                <a:ea typeface="Lato"/>
                <a:cs typeface="Lato"/>
                <a:sym typeface="Lato"/>
              </a:endParaRPr>
            </a:p>
          </p:txBody>
        </p:sp>
      </p:grpSp>
      <p:sp>
        <p:nvSpPr>
          <p:cNvPr id="247" name="Google Shape;247;p28"/>
          <p:cNvSpPr txBox="1"/>
          <p:nvPr/>
        </p:nvSpPr>
        <p:spPr>
          <a:xfrm>
            <a:off x="663426" y="2652576"/>
            <a:ext cx="4326585" cy="13577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latin typeface="Lato"/>
                <a:ea typeface="Lato"/>
                <a:cs typeface="Lato"/>
                <a:sym typeface="Lato"/>
              </a:rPr>
              <a:t>Machine Learning will predict if user is likely to click on each Ads.</a:t>
            </a:r>
          </a:p>
          <a:p>
            <a:pPr marL="0" lvl="0" indent="0" algn="l" rtl="0">
              <a:lnSpc>
                <a:spcPct val="115000"/>
              </a:lnSpc>
              <a:spcBef>
                <a:spcPts val="0"/>
              </a:spcBef>
              <a:spcAft>
                <a:spcPts val="0"/>
              </a:spcAft>
              <a:buNone/>
            </a:pPr>
            <a:endParaRPr dirty="0">
              <a:solidFill>
                <a:schemeClr val="dk1"/>
              </a:solidFill>
              <a:latin typeface="Lato"/>
              <a:ea typeface="Lato"/>
              <a:cs typeface="Lato"/>
              <a:sym typeface="Lato"/>
            </a:endParaRPr>
          </a:p>
        </p:txBody>
      </p:sp>
      <p:sp>
        <p:nvSpPr>
          <p:cNvPr id="249" name="Google Shape;249;p28"/>
          <p:cNvSpPr/>
          <p:nvPr/>
        </p:nvSpPr>
        <p:spPr>
          <a:xfrm>
            <a:off x="425885" y="2002063"/>
            <a:ext cx="4681692"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Predict Click Probability</a:t>
            </a:r>
            <a:endParaRPr dirty="0">
              <a:solidFill>
                <a:schemeClr val="lt1"/>
              </a:solidFill>
              <a:latin typeface="Lato"/>
              <a:ea typeface="Lato"/>
              <a:cs typeface="Lato"/>
              <a:sym typeface="Lato"/>
            </a:endParaRPr>
          </a:p>
        </p:txBody>
      </p:sp>
      <p:sp>
        <p:nvSpPr>
          <p:cNvPr id="3" name="タイトル 2">
            <a:extLst>
              <a:ext uri="{FF2B5EF4-FFF2-40B4-BE49-F238E27FC236}">
                <a16:creationId xmlns:a16="http://schemas.microsoft.com/office/drawing/2014/main" id="{911C24CE-1E4D-8D40-9210-75086B7F3C75}"/>
              </a:ext>
            </a:extLst>
          </p:cNvPr>
          <p:cNvSpPr>
            <a:spLocks noGrp="1"/>
          </p:cNvSpPr>
          <p:nvPr>
            <p:ph type="title"/>
          </p:nvPr>
        </p:nvSpPr>
        <p:spPr/>
        <p:txBody>
          <a:bodyPr/>
          <a:lstStyle/>
          <a:p>
            <a:r>
              <a:rPr lang="vi-VN" altLang="ja-JP" dirty="0">
                <a:latin typeface="+mn-lt"/>
              </a:rPr>
              <a:t>CTR simplify</a:t>
            </a:r>
            <a:endParaRPr lang="ja-JP" altLang="en-US">
              <a:latin typeface="+mn-lt"/>
            </a:endParaRPr>
          </a:p>
        </p:txBody>
      </p:sp>
      <p:sp>
        <p:nvSpPr>
          <p:cNvPr id="251" name="Google Shape;251;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25;p17">
            <a:extLst>
              <a:ext uri="{FF2B5EF4-FFF2-40B4-BE49-F238E27FC236}">
                <a16:creationId xmlns:a16="http://schemas.microsoft.com/office/drawing/2014/main" id="{B9BCD9F6-3407-5340-9BE2-606687EE67F1}"/>
              </a:ext>
            </a:extLst>
          </p:cNvPr>
          <p:cNvSpPr txBox="1">
            <a:spLocks/>
          </p:cNvSpPr>
          <p:nvPr/>
        </p:nvSpPr>
        <p:spPr>
          <a:xfrm>
            <a:off x="425885" y="1373588"/>
            <a:ext cx="8254651" cy="501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667480"/>
                </a:solidFill>
              </a:rPr>
              <a:t>How Machine Learning can help improve CTR?</a:t>
            </a:r>
          </a:p>
        </p:txBody>
      </p:sp>
      <p:graphicFrame>
        <p:nvGraphicFramePr>
          <p:cNvPr id="16" name="Google Shape;199;p24">
            <a:extLst>
              <a:ext uri="{FF2B5EF4-FFF2-40B4-BE49-F238E27FC236}">
                <a16:creationId xmlns:a16="http://schemas.microsoft.com/office/drawing/2014/main" id="{E0E0E275-F0EB-B645-8EA5-4E333B25145A}"/>
              </a:ext>
            </a:extLst>
          </p:cNvPr>
          <p:cNvGraphicFramePr/>
          <p:nvPr>
            <p:extLst>
              <p:ext uri="{D42A27DB-BD31-4B8C-83A1-F6EECF244321}">
                <p14:modId xmlns:p14="http://schemas.microsoft.com/office/powerpoint/2010/main" val="3525815092"/>
              </p:ext>
            </p:extLst>
          </p:nvPr>
        </p:nvGraphicFramePr>
        <p:xfrm>
          <a:off x="1240971" y="3602454"/>
          <a:ext cx="2573384" cy="1356320"/>
        </p:xfrm>
        <a:graphic>
          <a:graphicData uri="http://schemas.openxmlformats.org/drawingml/2006/table">
            <a:tbl>
              <a:tblPr>
                <a:noFill/>
                <a:tableStyleId>{3F7E8505-F9CD-4B43-A523-38F769515F02}</a:tableStyleId>
              </a:tblPr>
              <a:tblGrid>
                <a:gridCol w="1286692">
                  <a:extLst>
                    <a:ext uri="{9D8B030D-6E8A-4147-A177-3AD203B41FA5}">
                      <a16:colId xmlns:a16="http://schemas.microsoft.com/office/drawing/2014/main" val="20000"/>
                    </a:ext>
                  </a:extLst>
                </a:gridCol>
                <a:gridCol w="1286692">
                  <a:extLst>
                    <a:ext uri="{9D8B030D-6E8A-4147-A177-3AD203B41FA5}">
                      <a16:colId xmlns:a16="http://schemas.microsoft.com/office/drawing/2014/main" val="20003"/>
                    </a:ext>
                  </a:extLst>
                </a:gridCol>
              </a:tblGrid>
              <a:tr h="274785">
                <a:tc>
                  <a:txBody>
                    <a:bodyPr/>
                    <a:lstStyle/>
                    <a:p>
                      <a:pPr marL="0" lvl="0" indent="0" algn="l" rtl="0">
                        <a:spcBef>
                          <a:spcPts val="0"/>
                        </a:spcBef>
                        <a:spcAft>
                          <a:spcPts val="0"/>
                        </a:spcAft>
                        <a:buNone/>
                      </a:pPr>
                      <a:endParaRPr sz="110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Click %</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A</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30%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B</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80%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C</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60%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12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114726" y="1215788"/>
            <a:ext cx="2468030" cy="3710100"/>
          </a:xfrm>
        </p:spPr>
        <p:txBody>
          <a:bodyPr/>
          <a:lstStyle/>
          <a:p>
            <a:pPr marL="114300" indent="0">
              <a:buNone/>
            </a:pPr>
            <a:r>
              <a:rPr kumimoji="1" lang="en-US" altLang="ja-JP" sz="2000" dirty="0">
                <a:latin typeface="+mn-lt"/>
              </a:rPr>
              <a:t>Task: Planner</a:t>
            </a:r>
          </a:p>
          <a:p>
            <a:pPr marL="114300" indent="0">
              <a:buNone/>
            </a:pPr>
            <a:r>
              <a:rPr kumimoji="1" lang="en-US" altLang="ja-JP" sz="2000" dirty="0"/>
              <a:t>Meeting: </a:t>
            </a:r>
            <a:r>
              <a:rPr kumimoji="1" lang="en-US" altLang="ja-JP" sz="2000" dirty="0" err="1"/>
              <a:t>Chatwork</a:t>
            </a:r>
            <a:r>
              <a:rPr kumimoji="1" lang="en-US" altLang="ja-JP" sz="2000" dirty="0"/>
              <a:t>, Team.</a:t>
            </a:r>
          </a:p>
          <a:p>
            <a:pPr marL="114300" indent="0">
              <a:buNone/>
            </a:pPr>
            <a:endParaRPr kumimoji="1" lang="en-US" altLang="ja-JP" dirty="0">
              <a:latin typeface="+mn-lt"/>
            </a:endParaRPr>
          </a:p>
          <a:p>
            <a:pPr marL="114300" indent="0">
              <a:buNone/>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20</a:t>
            </a:fld>
            <a:endParaRPr lang="en">
              <a:latin typeface="+mn-lt"/>
            </a:endParaRPr>
          </a:p>
        </p:txBody>
      </p:sp>
      <p:pic>
        <p:nvPicPr>
          <p:cNvPr id="6" name="図 5">
            <a:extLst>
              <a:ext uri="{FF2B5EF4-FFF2-40B4-BE49-F238E27FC236}">
                <a16:creationId xmlns:a16="http://schemas.microsoft.com/office/drawing/2014/main" id="{6756655C-9053-8149-8822-9FE7C31F0846}"/>
              </a:ext>
            </a:extLst>
          </p:cNvPr>
          <p:cNvPicPr>
            <a:picLocks noChangeAspect="1"/>
          </p:cNvPicPr>
          <p:nvPr/>
        </p:nvPicPr>
        <p:blipFill>
          <a:blip r:embed="rId3"/>
          <a:stretch>
            <a:fillRect/>
          </a:stretch>
        </p:blipFill>
        <p:spPr>
          <a:xfrm>
            <a:off x="2582755" y="1410306"/>
            <a:ext cx="6446520" cy="3092109"/>
          </a:xfrm>
          <a:prstGeom prst="rect">
            <a:avLst/>
          </a:prstGeom>
        </p:spPr>
      </p:pic>
    </p:spTree>
    <p:extLst>
      <p:ext uri="{BB962C8B-B14F-4D97-AF65-F5344CB8AC3E}">
        <p14:creationId xmlns:p14="http://schemas.microsoft.com/office/powerpoint/2010/main" val="164900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5696E7C-AC0F-4A44-A3E9-B29728EA9AAE}"/>
              </a:ext>
            </a:extLst>
          </p:cNvPr>
          <p:cNvSpPr/>
          <p:nvPr/>
        </p:nvSpPr>
        <p:spPr>
          <a:xfrm>
            <a:off x="1190342" y="1073998"/>
            <a:ext cx="6985151" cy="36893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a:xfrm>
            <a:off x="280957" y="182006"/>
            <a:ext cx="6462600" cy="857400"/>
          </a:xfrm>
        </p:spPr>
        <p:txBody>
          <a:bodyPr/>
          <a:lstStyle/>
          <a:p>
            <a:r>
              <a:rPr kumimoji="1" lang="en-US" altLang="ja-JP" dirty="0">
                <a:latin typeface="+mj-lt"/>
              </a:rPr>
              <a:t>Weekly iteration</a:t>
            </a:r>
            <a:endParaRPr kumimoji="1" lang="ja-JP" altLang="en-US">
              <a:latin typeface="+mj-lt"/>
            </a:endParaRPr>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pSp>
        <p:nvGrpSpPr>
          <p:cNvPr id="57" name="Group 56">
            <a:extLst>
              <a:ext uri="{FF2B5EF4-FFF2-40B4-BE49-F238E27FC236}">
                <a16:creationId xmlns:a16="http://schemas.microsoft.com/office/drawing/2014/main" id="{118F856C-814F-0F43-A755-0DFDD185EFD5}"/>
              </a:ext>
            </a:extLst>
          </p:cNvPr>
          <p:cNvGrpSpPr/>
          <p:nvPr/>
        </p:nvGrpSpPr>
        <p:grpSpPr>
          <a:xfrm>
            <a:off x="2180492" y="1228556"/>
            <a:ext cx="5427337" cy="3856906"/>
            <a:chOff x="-1206366" y="1309886"/>
            <a:chExt cx="10115139" cy="3621041"/>
          </a:xfrm>
        </p:grpSpPr>
        <p:sp>
          <p:nvSpPr>
            <p:cNvPr id="58" name="正方形/長方形 6">
              <a:extLst>
                <a:ext uri="{FF2B5EF4-FFF2-40B4-BE49-F238E27FC236}">
                  <a16:creationId xmlns:a16="http://schemas.microsoft.com/office/drawing/2014/main" id="{D2BFF28A-6455-CB40-A257-CF4B24CEC78C}"/>
                </a:ext>
              </a:extLst>
            </p:cNvPr>
            <p:cNvSpPr/>
            <p:nvPr/>
          </p:nvSpPr>
          <p:spPr>
            <a:xfrm>
              <a:off x="-1206366" y="1309886"/>
              <a:ext cx="3995285" cy="817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200" dirty="0"/>
                <a:t>Weekly Mtg</a:t>
              </a:r>
            </a:p>
            <a:p>
              <a:pPr algn="ctr"/>
              <a:r>
                <a:rPr kumimoji="1" lang="en-US" altLang="ja-JP" sz="1200" dirty="0"/>
                <a:t>(8~9 PM</a:t>
              </a:r>
            </a:p>
            <a:p>
              <a:pPr algn="ctr"/>
              <a:r>
                <a:rPr kumimoji="1" lang="en-US" altLang="ja-JP" sz="1200" dirty="0"/>
                <a:t>30~60 mins)</a:t>
              </a:r>
              <a:endParaRPr kumimoji="1" lang="ja-JP" altLang="en-US" sz="1200"/>
            </a:p>
          </p:txBody>
        </p:sp>
        <p:sp>
          <p:nvSpPr>
            <p:cNvPr id="59" name="正方形/長方形 7">
              <a:extLst>
                <a:ext uri="{FF2B5EF4-FFF2-40B4-BE49-F238E27FC236}">
                  <a16:creationId xmlns:a16="http://schemas.microsoft.com/office/drawing/2014/main" id="{A59B6674-027C-C24A-BCA0-B6F4805FFF32}"/>
                </a:ext>
              </a:extLst>
            </p:cNvPr>
            <p:cNvSpPr/>
            <p:nvPr/>
          </p:nvSpPr>
          <p:spPr>
            <a:xfrm>
              <a:off x="3822105" y="1309887"/>
              <a:ext cx="2251709" cy="817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200" dirty="0"/>
                <a:t>Review current task</a:t>
              </a:r>
            </a:p>
            <a:p>
              <a:pPr algn="ctr"/>
              <a:r>
                <a:rPr kumimoji="1" lang="en-US" altLang="ja-JP" sz="1200" dirty="0"/>
                <a:t>(Bug / Delay / Result)</a:t>
              </a:r>
              <a:endParaRPr kumimoji="1" lang="ja-JP" altLang="en-US" sz="1200"/>
            </a:p>
          </p:txBody>
        </p:sp>
        <p:sp>
          <p:nvSpPr>
            <p:cNvPr id="60" name="正方形/長方形 8">
              <a:extLst>
                <a:ext uri="{FF2B5EF4-FFF2-40B4-BE49-F238E27FC236}">
                  <a16:creationId xmlns:a16="http://schemas.microsoft.com/office/drawing/2014/main" id="{85510DBD-A4E7-C846-847E-62E0405FF28D}"/>
                </a:ext>
              </a:extLst>
            </p:cNvPr>
            <p:cNvSpPr/>
            <p:nvPr/>
          </p:nvSpPr>
          <p:spPr>
            <a:xfrm>
              <a:off x="6657064" y="2425066"/>
              <a:ext cx="2251709" cy="7395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200" dirty="0"/>
                <a:t>Plan new task</a:t>
              </a:r>
            </a:p>
            <a:p>
              <a:pPr algn="ctr"/>
              <a:r>
                <a:rPr kumimoji="1" lang="en-US" altLang="ja-JP" sz="1200" dirty="0"/>
                <a:t>Or change task</a:t>
              </a:r>
              <a:endParaRPr kumimoji="1" lang="ja-JP" altLang="en-US" sz="1200"/>
            </a:p>
          </p:txBody>
        </p:sp>
        <p:sp>
          <p:nvSpPr>
            <p:cNvPr id="61" name="正方形/長方形 9">
              <a:extLst>
                <a:ext uri="{FF2B5EF4-FFF2-40B4-BE49-F238E27FC236}">
                  <a16:creationId xmlns:a16="http://schemas.microsoft.com/office/drawing/2014/main" id="{C86AA744-E3AF-0A4B-85AE-3C19280AF15F}"/>
                </a:ext>
              </a:extLst>
            </p:cNvPr>
            <p:cNvSpPr/>
            <p:nvPr/>
          </p:nvSpPr>
          <p:spPr>
            <a:xfrm>
              <a:off x="4051720" y="3743177"/>
              <a:ext cx="2251709" cy="7809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200" dirty="0"/>
                <a:t>Pick task</a:t>
              </a:r>
            </a:p>
            <a:p>
              <a:r>
                <a:rPr kumimoji="1" lang="en-US" altLang="ja-JP" sz="1200" dirty="0"/>
                <a:t>(By skill, By preferences)</a:t>
              </a:r>
              <a:endParaRPr kumimoji="1" lang="ja-JP" altLang="en-US" sz="1200"/>
            </a:p>
          </p:txBody>
        </p:sp>
        <p:sp>
          <p:nvSpPr>
            <p:cNvPr id="62" name="正方形/長方形 10">
              <a:extLst>
                <a:ext uri="{FF2B5EF4-FFF2-40B4-BE49-F238E27FC236}">
                  <a16:creationId xmlns:a16="http://schemas.microsoft.com/office/drawing/2014/main" id="{9C70CBE1-3A7B-DB4D-B3C0-86232B0D8080}"/>
                </a:ext>
              </a:extLst>
            </p:cNvPr>
            <p:cNvSpPr/>
            <p:nvPr/>
          </p:nvSpPr>
          <p:spPr>
            <a:xfrm>
              <a:off x="-1206366" y="3743177"/>
              <a:ext cx="3995285" cy="78092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Execute</a:t>
              </a:r>
            </a:p>
            <a:p>
              <a:r>
                <a:rPr kumimoji="1" lang="en-US" altLang="ja-JP" sz="1050" dirty="0"/>
                <a:t>(Code PR </a:t>
              </a:r>
              <a:r>
                <a:rPr kumimoji="1" lang="en-US" altLang="ja-JP" sz="1050" dirty="0">
                  <a:sym typeface="Wingdings" pitchFamily="2" charset="2"/>
                </a:rPr>
                <a:t></a:t>
              </a:r>
              <a:r>
                <a:rPr kumimoji="1" lang="en-US" altLang="ja-JP" sz="1050" dirty="0"/>
                <a:t> Review Merge or Reject </a:t>
              </a:r>
              <a:r>
                <a:rPr kumimoji="1" lang="en-US" altLang="ja-JP" sz="1050" dirty="0">
                  <a:sym typeface="Wingdings" pitchFamily="2" charset="2"/>
                </a:rPr>
                <a:t> </a:t>
              </a:r>
              <a:r>
                <a:rPr kumimoji="1" lang="en-US" altLang="ja-JP" sz="1050" dirty="0"/>
                <a:t>Close task)</a:t>
              </a:r>
              <a:endParaRPr kumimoji="1" lang="ja-JP" altLang="en-US" sz="1050"/>
            </a:p>
          </p:txBody>
        </p:sp>
        <p:cxnSp>
          <p:nvCxnSpPr>
            <p:cNvPr id="63" name="直線矢印コネクタ 29">
              <a:extLst>
                <a:ext uri="{FF2B5EF4-FFF2-40B4-BE49-F238E27FC236}">
                  <a16:creationId xmlns:a16="http://schemas.microsoft.com/office/drawing/2014/main" id="{9BC3917C-C154-C841-9E21-380E1208E18B}"/>
                </a:ext>
              </a:extLst>
            </p:cNvPr>
            <p:cNvCxnSpPr>
              <a:cxnSpLocks/>
              <a:stCxn id="58" idx="3"/>
              <a:endCxn id="59" idx="1"/>
            </p:cNvCxnSpPr>
            <p:nvPr/>
          </p:nvCxnSpPr>
          <p:spPr>
            <a:xfrm>
              <a:off x="2788919" y="1718676"/>
              <a:ext cx="10331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30">
              <a:extLst>
                <a:ext uri="{FF2B5EF4-FFF2-40B4-BE49-F238E27FC236}">
                  <a16:creationId xmlns:a16="http://schemas.microsoft.com/office/drawing/2014/main" id="{81544308-C3AB-E148-9ABB-155D458D72B4}"/>
                </a:ext>
              </a:extLst>
            </p:cNvPr>
            <p:cNvCxnSpPr>
              <a:cxnSpLocks/>
              <a:stCxn id="59" idx="3"/>
              <a:endCxn id="60" idx="0"/>
            </p:cNvCxnSpPr>
            <p:nvPr/>
          </p:nvCxnSpPr>
          <p:spPr>
            <a:xfrm>
              <a:off x="6073815" y="1718676"/>
              <a:ext cx="1709104" cy="706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33">
              <a:extLst>
                <a:ext uri="{FF2B5EF4-FFF2-40B4-BE49-F238E27FC236}">
                  <a16:creationId xmlns:a16="http://schemas.microsoft.com/office/drawing/2014/main" id="{31893112-CAB0-C547-AD8F-6E9EECE1478C}"/>
                </a:ext>
              </a:extLst>
            </p:cNvPr>
            <p:cNvCxnSpPr>
              <a:cxnSpLocks/>
              <a:stCxn id="60" idx="2"/>
              <a:endCxn id="61" idx="3"/>
            </p:cNvCxnSpPr>
            <p:nvPr/>
          </p:nvCxnSpPr>
          <p:spPr>
            <a:xfrm flipH="1">
              <a:off x="6303429" y="3164657"/>
              <a:ext cx="1479490" cy="968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36">
              <a:extLst>
                <a:ext uri="{FF2B5EF4-FFF2-40B4-BE49-F238E27FC236}">
                  <a16:creationId xmlns:a16="http://schemas.microsoft.com/office/drawing/2014/main" id="{538D5DB6-C26B-3647-A309-6CF61FAF95E8}"/>
                </a:ext>
              </a:extLst>
            </p:cNvPr>
            <p:cNvCxnSpPr>
              <a:cxnSpLocks/>
              <a:stCxn id="61" idx="1"/>
              <a:endCxn id="62" idx="3"/>
            </p:cNvCxnSpPr>
            <p:nvPr/>
          </p:nvCxnSpPr>
          <p:spPr>
            <a:xfrm flipH="1">
              <a:off x="2788919" y="4133640"/>
              <a:ext cx="1262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41">
              <a:extLst>
                <a:ext uri="{FF2B5EF4-FFF2-40B4-BE49-F238E27FC236}">
                  <a16:creationId xmlns:a16="http://schemas.microsoft.com/office/drawing/2014/main" id="{8F45FD20-50A9-1B45-B4A1-A8CDBC9AFD72}"/>
                </a:ext>
              </a:extLst>
            </p:cNvPr>
            <p:cNvCxnSpPr>
              <a:cxnSpLocks/>
              <a:stCxn id="62" idx="0"/>
              <a:endCxn id="58" idx="2"/>
            </p:cNvCxnSpPr>
            <p:nvPr/>
          </p:nvCxnSpPr>
          <p:spPr>
            <a:xfrm flipV="1">
              <a:off x="791277" y="2127464"/>
              <a:ext cx="0" cy="1615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44">
              <a:extLst>
                <a:ext uri="{FF2B5EF4-FFF2-40B4-BE49-F238E27FC236}">
                  <a16:creationId xmlns:a16="http://schemas.microsoft.com/office/drawing/2014/main" id="{2CCD03A2-6619-6A4F-B402-B60CE353AB47}"/>
                </a:ext>
              </a:extLst>
            </p:cNvPr>
            <p:cNvSpPr txBox="1"/>
            <p:nvPr/>
          </p:nvSpPr>
          <p:spPr>
            <a:xfrm>
              <a:off x="719478" y="4636331"/>
              <a:ext cx="6664482" cy="294596"/>
            </a:xfrm>
            <a:prstGeom prst="rect">
              <a:avLst/>
            </a:prstGeom>
            <a:noFill/>
          </p:spPr>
          <p:txBody>
            <a:bodyPr wrap="none" rtlCol="0">
              <a:spAutoFit/>
            </a:bodyPr>
            <a:lstStyle/>
            <a:p>
              <a:r>
                <a:rPr kumimoji="1" lang="en-US" altLang="ja-JP" sz="1200" i="1" dirty="0">
                  <a:solidFill>
                    <a:schemeClr val="bg1">
                      <a:lumMod val="50000"/>
                    </a:schemeClr>
                  </a:solidFill>
                </a:rPr>
                <a:t>Q: Can you see the missing part in this cycle?</a:t>
              </a:r>
              <a:endParaRPr kumimoji="1" lang="ja-JP" altLang="en-US" sz="1200" i="1">
                <a:solidFill>
                  <a:schemeClr val="bg1">
                    <a:lumMod val="50000"/>
                  </a:schemeClr>
                </a:solidFill>
              </a:endParaRPr>
            </a:p>
          </p:txBody>
        </p:sp>
      </p:grpSp>
      <p:sp>
        <p:nvSpPr>
          <p:cNvPr id="98" name="Curved Right Arrow 97">
            <a:extLst>
              <a:ext uri="{FF2B5EF4-FFF2-40B4-BE49-F238E27FC236}">
                <a16:creationId xmlns:a16="http://schemas.microsoft.com/office/drawing/2014/main" id="{581B735F-F3D3-1E46-A794-02D0180EBCF1}"/>
              </a:ext>
            </a:extLst>
          </p:cNvPr>
          <p:cNvSpPr/>
          <p:nvPr/>
        </p:nvSpPr>
        <p:spPr>
          <a:xfrm>
            <a:off x="3978394" y="2308058"/>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urved Right Arrow 98">
            <a:extLst>
              <a:ext uri="{FF2B5EF4-FFF2-40B4-BE49-F238E27FC236}">
                <a16:creationId xmlns:a16="http://schemas.microsoft.com/office/drawing/2014/main" id="{891FA4F5-39A4-504F-8D19-2BAFDE7BD1AD}"/>
              </a:ext>
            </a:extLst>
          </p:cNvPr>
          <p:cNvSpPr/>
          <p:nvPr/>
        </p:nvSpPr>
        <p:spPr>
          <a:xfrm rot="11031000">
            <a:off x="5293592" y="2257619"/>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A244D0FB-C1FC-FE40-8800-1AEF206BF1B5}"/>
              </a:ext>
            </a:extLst>
          </p:cNvPr>
          <p:cNvSpPr/>
          <p:nvPr/>
        </p:nvSpPr>
        <p:spPr>
          <a:xfrm>
            <a:off x="4303603" y="2743473"/>
            <a:ext cx="1468671" cy="307777"/>
          </a:xfrm>
          <a:prstGeom prst="rect">
            <a:avLst/>
          </a:prstGeom>
        </p:spPr>
        <p:txBody>
          <a:bodyPr wrap="none">
            <a:spAutoFit/>
          </a:bodyPr>
          <a:lstStyle/>
          <a:p>
            <a:pPr algn="ctr"/>
            <a:r>
              <a:rPr kumimoji="1" lang="en-US" altLang="ja-JP" dirty="0">
                <a:solidFill>
                  <a:srgbClr val="FF0000"/>
                </a:solidFill>
              </a:rPr>
              <a:t>Weekly Iteration</a:t>
            </a:r>
            <a:endParaRPr kumimoji="1" lang="ja-JP" altLang="en-US">
              <a:solidFill>
                <a:srgbClr val="FF0000"/>
              </a:solidFill>
            </a:endParaRPr>
          </a:p>
        </p:txBody>
      </p:sp>
    </p:spTree>
    <p:extLst>
      <p:ext uri="{BB962C8B-B14F-4D97-AF65-F5344CB8AC3E}">
        <p14:creationId xmlns:p14="http://schemas.microsoft.com/office/powerpoint/2010/main" val="2901539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Lesson learned</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5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Good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5013322" cy="3552300"/>
          </a:xfrm>
        </p:spPr>
        <p:txBody>
          <a:bodyPr/>
          <a:lstStyle/>
          <a:p>
            <a:pPr marL="571500" indent="-457200"/>
            <a:r>
              <a:rPr kumimoji="1" lang="en-US" altLang="ja-JP" sz="2000" dirty="0">
                <a:latin typeface="+mn-lt"/>
              </a:rPr>
              <a:t>Members get closer through the project</a:t>
            </a:r>
          </a:p>
          <a:p>
            <a:pPr marL="571500" indent="-457200"/>
            <a:r>
              <a:rPr kumimoji="1" lang="en-US" altLang="ja-JP" sz="2000" dirty="0">
                <a:latin typeface="+mn-lt"/>
              </a:rPr>
              <a:t>Understand skills of each member</a:t>
            </a:r>
          </a:p>
          <a:p>
            <a:pPr marL="571500" indent="-457200"/>
            <a:r>
              <a:rPr kumimoji="1" lang="en-US" altLang="ja-JP" sz="2000" dirty="0">
                <a:solidFill>
                  <a:srgbClr val="FF0000"/>
                </a:solidFill>
                <a:latin typeface="+mn-lt"/>
              </a:rPr>
              <a:t>Building trust </a:t>
            </a:r>
            <a:r>
              <a:rPr kumimoji="1" lang="en-US" altLang="ja-JP" sz="2000" dirty="0">
                <a:latin typeface="+mn-lt"/>
              </a:rPr>
              <a:t>by letting members pick their tasks, estimate time, commit themselves to the deadlines.</a:t>
            </a:r>
          </a:p>
          <a:p>
            <a:pPr marL="571500" indent="-457200"/>
            <a:r>
              <a:rPr kumimoji="1" lang="en-US" altLang="ja-JP" sz="2000" dirty="0">
                <a:latin typeface="+mn-lt"/>
              </a:rPr>
              <a:t>Help each others: e.g. fixing bugs.</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57587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Bad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9" y="1373588"/>
            <a:ext cx="4881661" cy="3552300"/>
          </a:xfrm>
        </p:spPr>
        <p:txBody>
          <a:bodyPr/>
          <a:lstStyle/>
          <a:p>
            <a:pPr marL="571500" indent="-457200"/>
            <a:r>
              <a:rPr kumimoji="1" lang="en-US" altLang="ja-JP" sz="2000" dirty="0">
                <a:latin typeface="+mn-lt"/>
              </a:rPr>
              <a:t>Remote work problem: slow response time, no real-time update.</a:t>
            </a:r>
          </a:p>
          <a:p>
            <a:pPr marL="1028700" lvl="1" indent="-457200"/>
            <a:r>
              <a:rPr kumimoji="1" lang="en-US" altLang="ja-JP" sz="1800" dirty="0">
                <a:latin typeface="+mn-lt"/>
              </a:rPr>
              <a:t>Solution: 1-2 in-person meeting/week.</a:t>
            </a:r>
          </a:p>
          <a:p>
            <a:pPr marL="571500" indent="-457200"/>
            <a:r>
              <a:rPr kumimoji="1" lang="en-US" altLang="ja-JP" sz="2000" dirty="0">
                <a:latin typeface="+mn-lt"/>
              </a:rPr>
              <a:t>Project delays because: </a:t>
            </a:r>
            <a:r>
              <a:rPr kumimoji="1" lang="en-US" altLang="ja-JP" sz="1800" dirty="0">
                <a:latin typeface="+mn-lt"/>
              </a:rPr>
              <a:t>Urgent task. In/out frequently.</a:t>
            </a:r>
          </a:p>
          <a:p>
            <a:pPr marL="1028700" lvl="1" indent="-457200"/>
            <a:r>
              <a:rPr kumimoji="1" lang="en-US" altLang="ja-JP" sz="1800" dirty="0">
                <a:latin typeface="+mn-lt"/>
              </a:rPr>
              <a:t>Solution: ???</a:t>
            </a:r>
          </a:p>
          <a:p>
            <a:pPr marL="571500" indent="-457200"/>
            <a:r>
              <a:rPr kumimoji="1" lang="en-US" altLang="ja-JP" sz="1800" dirty="0">
                <a:latin typeface="+mn-lt"/>
              </a:rPr>
              <a:t>Build on motivation, no clear deadline -&gt; lazy, delay task.</a:t>
            </a:r>
          </a:p>
          <a:p>
            <a:pPr marL="1028700" lvl="1" indent="-457200"/>
            <a:r>
              <a:rPr kumimoji="1" lang="en-US" altLang="ja-JP" sz="1800" dirty="0">
                <a:latin typeface="+mn-lt"/>
              </a:rPr>
              <a:t>Solution: ???</a:t>
            </a:r>
          </a:p>
          <a:p>
            <a:pPr marL="1028700" lvl="1"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198187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br>
              <a:rPr kumimoji="1" lang="en-US" altLang="ja-JP" dirty="0">
                <a:latin typeface="+mn-lt"/>
              </a:rPr>
            </a:br>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4720590" cy="3552300"/>
          </a:xfrm>
        </p:spPr>
        <p:txBody>
          <a:bodyPr/>
          <a:lstStyle/>
          <a:p>
            <a:pPr marL="571500" indent="-457200"/>
            <a:r>
              <a:rPr kumimoji="1" lang="en-US" altLang="ja-JP" dirty="0" err="1">
                <a:latin typeface="+mn-lt"/>
              </a:rPr>
              <a:t>Viết</a:t>
            </a:r>
            <a:r>
              <a:rPr kumimoji="1" lang="en-US" altLang="ja-JP" dirty="0">
                <a:latin typeface="+mn-lt"/>
              </a:rPr>
              <a:t> code </a:t>
            </a:r>
            <a:r>
              <a:rPr kumimoji="1" lang="en-US" altLang="ja-JP" dirty="0" err="1">
                <a:latin typeface="+mn-lt"/>
              </a:rPr>
              <a:t>cho</a:t>
            </a:r>
            <a:r>
              <a:rPr kumimoji="1" lang="en-US" altLang="ja-JP" dirty="0">
                <a:latin typeface="+mn-lt"/>
              </a:rPr>
              <a:t> </a:t>
            </a:r>
            <a:r>
              <a:rPr kumimoji="1" lang="en-US" altLang="ja-JP" dirty="0" err="1">
                <a:latin typeface="+mn-lt"/>
              </a:rPr>
              <a:t>người</a:t>
            </a:r>
            <a:r>
              <a:rPr kumimoji="1" lang="en-US" altLang="ja-JP" dirty="0">
                <a:latin typeface="+mn-lt"/>
              </a:rPr>
              <a:t> </a:t>
            </a:r>
            <a:r>
              <a:rPr kumimoji="1" lang="en-US" altLang="ja-JP" dirty="0" err="1">
                <a:latin typeface="+mn-lt"/>
              </a:rPr>
              <a:t>khác</a:t>
            </a:r>
            <a:r>
              <a:rPr kumimoji="1" lang="en-US" altLang="ja-JP" dirty="0">
                <a:latin typeface="+mn-lt"/>
              </a:rPr>
              <a:t> </a:t>
            </a:r>
            <a:r>
              <a:rPr kumimoji="1" lang="en-US" altLang="ja-JP" dirty="0" err="1">
                <a:latin typeface="+mn-lt"/>
              </a:rPr>
              <a:t>dễ</a:t>
            </a:r>
            <a:r>
              <a:rPr kumimoji="1" lang="en-US" altLang="ja-JP" dirty="0">
                <a:latin typeface="+mn-lt"/>
              </a:rPr>
              <a:t> </a:t>
            </a:r>
            <a:r>
              <a:rPr kumimoji="1" lang="en-US" altLang="ja-JP" dirty="0" err="1">
                <a:latin typeface="+mn-lt"/>
              </a:rPr>
              <a:t>hiểu</a:t>
            </a:r>
            <a:r>
              <a:rPr kumimoji="1" lang="en-US" altLang="ja-JP" dirty="0">
                <a:latin typeface="+mn-lt"/>
              </a:rPr>
              <a:t>.</a:t>
            </a:r>
          </a:p>
          <a:p>
            <a:pPr marL="571500" indent="-457200"/>
            <a:r>
              <a:rPr kumimoji="1" lang="en-US" altLang="ja-JP" dirty="0">
                <a:latin typeface="+mn-lt"/>
              </a:rPr>
              <a:t>Code review:</a:t>
            </a:r>
          </a:p>
          <a:p>
            <a:pPr marL="1028700" lvl="1" indent="-457200"/>
            <a:r>
              <a:rPr kumimoji="1" lang="en-US" altLang="ja-JP" sz="2000" dirty="0" err="1">
                <a:latin typeface="+mn-lt"/>
              </a:rPr>
              <a:t>Đảm</a:t>
            </a:r>
            <a:r>
              <a:rPr kumimoji="1" lang="en-US" altLang="ja-JP" sz="2000" dirty="0">
                <a:latin typeface="+mn-lt"/>
              </a:rPr>
              <a:t> </a:t>
            </a:r>
            <a:r>
              <a:rPr kumimoji="1" lang="en-US" altLang="ja-JP" sz="2000" dirty="0" err="1">
                <a:latin typeface="+mn-lt"/>
              </a:rPr>
              <a:t>bảo</a:t>
            </a:r>
            <a:r>
              <a:rPr kumimoji="1" lang="en-US" altLang="ja-JP" sz="2000" dirty="0">
                <a:latin typeface="+mn-lt"/>
              </a:rPr>
              <a:t> code clean</a:t>
            </a:r>
          </a:p>
          <a:p>
            <a:pPr marL="1028700" lvl="1" indent="-457200"/>
            <a:r>
              <a:rPr kumimoji="1" lang="en-US" altLang="ja-JP" sz="2000" dirty="0">
                <a:latin typeface="+mn-lt"/>
              </a:rPr>
              <a:t>Code fit </a:t>
            </a:r>
            <a:r>
              <a:rPr kumimoji="1" lang="en-US" altLang="ja-JP" sz="2000" dirty="0" err="1">
                <a:latin typeface="+mn-lt"/>
              </a:rPr>
              <a:t>vào</a:t>
            </a:r>
            <a:r>
              <a:rPr kumimoji="1" lang="en-US" altLang="ja-JP" sz="2000" dirty="0">
                <a:latin typeface="+mn-lt"/>
              </a:rPr>
              <a:t> structure </a:t>
            </a:r>
            <a:r>
              <a:rPr kumimoji="1" lang="en-US" altLang="ja-JP" sz="2000" dirty="0" err="1">
                <a:latin typeface="+mn-lt"/>
              </a:rPr>
              <a:t>của</a:t>
            </a:r>
            <a:r>
              <a:rPr kumimoji="1" lang="en-US" altLang="ja-JP" sz="2000" dirty="0">
                <a:latin typeface="+mn-lt"/>
              </a:rPr>
              <a:t> project</a:t>
            </a:r>
          </a:p>
          <a:p>
            <a:pPr marL="1028700" lvl="1" indent="-457200"/>
            <a:r>
              <a:rPr kumimoji="1" lang="en-US" altLang="ja-JP" sz="2000" dirty="0">
                <a:latin typeface="+mn-lt"/>
              </a:rPr>
              <a:t>Prevent some bugs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9" name="図 8">
            <a:extLst>
              <a:ext uri="{FF2B5EF4-FFF2-40B4-BE49-F238E27FC236}">
                <a16:creationId xmlns:a16="http://schemas.microsoft.com/office/drawing/2014/main" id="{5EAC91BC-A16F-BB4B-A81B-373AAF135E67}"/>
              </a:ext>
            </a:extLst>
          </p:cNvPr>
          <p:cNvPicPr>
            <a:picLocks noChangeAspect="1"/>
          </p:cNvPicPr>
          <p:nvPr/>
        </p:nvPicPr>
        <p:blipFill>
          <a:blip r:embed="rId3"/>
          <a:stretch>
            <a:fillRect/>
          </a:stretch>
        </p:blipFill>
        <p:spPr>
          <a:xfrm>
            <a:off x="5320030" y="1778138"/>
            <a:ext cx="3492500" cy="2743200"/>
          </a:xfrm>
          <a:prstGeom prst="rect">
            <a:avLst/>
          </a:prstGeom>
        </p:spPr>
      </p:pic>
    </p:spTree>
    <p:extLst>
      <p:ext uri="{BB962C8B-B14F-4D97-AF65-F5344CB8AC3E}">
        <p14:creationId xmlns:p14="http://schemas.microsoft.com/office/powerpoint/2010/main" val="185752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1198162"/>
          </a:xfrm>
        </p:spPr>
        <p:txBody>
          <a:bodyPr/>
          <a:lstStyle/>
          <a:p>
            <a:pPr marL="571500" indent="-457200"/>
            <a:r>
              <a:rPr kumimoji="1" lang="en-US" altLang="ja-JP" sz="2000" dirty="0">
                <a:latin typeface="+mn-lt"/>
              </a:rPr>
              <a:t>Code structure </a:t>
            </a:r>
            <a:r>
              <a:rPr kumimoji="1" lang="en-US" altLang="ja-JP" sz="2000" dirty="0" err="1">
                <a:latin typeface="+mn-lt"/>
              </a:rPr>
              <a:t>để</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nhiều</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dirty="0" err="1">
                <a:latin typeface="+mn-lt"/>
              </a:rPr>
              <a:t>Github</a:t>
            </a:r>
            <a:r>
              <a:rPr kumimoji="1" lang="en-US" altLang="ja-JP" sz="2000" dirty="0">
                <a:latin typeface="+mn-lt"/>
              </a:rPr>
              <a:t> workflow </a:t>
            </a:r>
            <a:r>
              <a:rPr kumimoji="1" lang="en-US" altLang="ja-JP" sz="2000" dirty="0" err="1">
                <a:latin typeface="+mn-lt"/>
              </a:rPr>
              <a:t>để</a:t>
            </a:r>
            <a:r>
              <a:rPr kumimoji="1" lang="en-US" altLang="ja-JP" sz="2000" dirty="0">
                <a:latin typeface="+mn-lt"/>
              </a:rPr>
              <a:t> team </a:t>
            </a:r>
            <a:r>
              <a:rPr kumimoji="1" lang="en-US" altLang="ja-JP" sz="2000" dirty="0" err="1">
                <a:latin typeface="+mn-lt"/>
              </a:rPr>
              <a:t>có</a:t>
            </a:r>
            <a:r>
              <a:rPr kumimoji="1" lang="en-US" altLang="ja-JP" sz="2000" dirty="0">
                <a:latin typeface="+mn-lt"/>
              </a:rPr>
              <a:t> </a:t>
            </a:r>
            <a:r>
              <a:rPr kumimoji="1" lang="en-US" altLang="ja-JP" sz="2000" dirty="0" err="1">
                <a:latin typeface="+mn-lt"/>
              </a:rPr>
              <a:t>thể</a:t>
            </a:r>
            <a:r>
              <a:rPr kumimoji="1" lang="en-US" altLang="ja-JP" sz="2000" dirty="0">
                <a:latin typeface="+mn-lt"/>
              </a:rPr>
              <a:t> collaboration </a:t>
            </a:r>
            <a:r>
              <a:rPr kumimoji="1" lang="en-US" altLang="ja-JP" sz="2000" dirty="0" err="1">
                <a:latin typeface="+mn-lt"/>
              </a:rPr>
              <a:t>với</a:t>
            </a:r>
            <a:r>
              <a:rPr kumimoji="1" lang="en-US" altLang="ja-JP" sz="2000" dirty="0">
                <a:latin typeface="+mn-lt"/>
              </a:rPr>
              <a:t> </a:t>
            </a:r>
            <a:r>
              <a:rPr kumimoji="1" lang="en-US" altLang="ja-JP" sz="2000" dirty="0" err="1">
                <a:latin typeface="+mn-lt"/>
              </a:rPr>
              <a:t>nhau</a:t>
            </a:r>
            <a:r>
              <a:rPr kumimoji="1" lang="en-US" altLang="ja-JP" sz="2000" dirty="0">
                <a:latin typeface="+mn-lt"/>
              </a:rPr>
              <a:t>:</a:t>
            </a:r>
          </a:p>
          <a:p>
            <a:pPr marL="1028700" lvl="1" indent="-457200"/>
            <a:r>
              <a:rPr kumimoji="1" lang="en-US" altLang="ja-JP" sz="2000" dirty="0">
                <a:latin typeface="+mn-lt"/>
              </a:rPr>
              <a:t>Pull Request </a:t>
            </a:r>
            <a:r>
              <a:rPr kumimoji="1" lang="en-US" altLang="ja-JP" sz="2000" dirty="0" err="1">
                <a:latin typeface="+mn-lt"/>
              </a:rPr>
              <a:t>để</a:t>
            </a:r>
            <a:r>
              <a:rPr kumimoji="1" lang="en-US" altLang="ja-JP" sz="2000" dirty="0">
                <a:latin typeface="+mn-lt"/>
              </a:rPr>
              <a:t> commit feature </a:t>
            </a:r>
            <a:r>
              <a:rPr kumimoji="1" lang="en-US" altLang="ja-JP" sz="2000" dirty="0" err="1">
                <a:latin typeface="+mn-lt"/>
              </a:rPr>
              <a:t>mới</a:t>
            </a:r>
            <a:r>
              <a:rPr kumimoji="1" lang="en-US" altLang="ja-JP" sz="2000" dirty="0">
                <a:latin typeface="+mn-lt"/>
              </a:rPr>
              <a:t>.</a:t>
            </a:r>
          </a:p>
          <a:p>
            <a:pPr marL="1028700" lvl="1" indent="-457200"/>
            <a:r>
              <a:rPr kumimoji="1" lang="en-US" altLang="ja-JP" sz="2000" dirty="0">
                <a:latin typeface="+mn-lt"/>
              </a:rPr>
              <a:t>Review, Test, Merge or Reject Pull Request.</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26</a:t>
            </a:fld>
            <a:endParaRPr lang="en">
              <a:latin typeface="+mn-lt"/>
            </a:endParaRPr>
          </a:p>
        </p:txBody>
      </p:sp>
      <p:pic>
        <p:nvPicPr>
          <p:cNvPr id="10" name="図 9">
            <a:extLst>
              <a:ext uri="{FF2B5EF4-FFF2-40B4-BE49-F238E27FC236}">
                <a16:creationId xmlns:a16="http://schemas.microsoft.com/office/drawing/2014/main" id="{C05C8DA4-4B3C-0544-8227-3BA90F03CAFF}"/>
              </a:ext>
            </a:extLst>
          </p:cNvPr>
          <p:cNvPicPr>
            <a:picLocks noChangeAspect="1"/>
          </p:cNvPicPr>
          <p:nvPr/>
        </p:nvPicPr>
        <p:blipFill>
          <a:blip r:embed="rId3"/>
          <a:stretch>
            <a:fillRect/>
          </a:stretch>
        </p:blipFill>
        <p:spPr>
          <a:xfrm>
            <a:off x="1763563" y="2832745"/>
            <a:ext cx="5185937" cy="2177688"/>
          </a:xfrm>
          <a:prstGeom prst="rect">
            <a:avLst/>
          </a:prstGeom>
        </p:spPr>
      </p:pic>
    </p:spTree>
    <p:extLst>
      <p:ext uri="{BB962C8B-B14F-4D97-AF65-F5344CB8AC3E}">
        <p14:creationId xmlns:p14="http://schemas.microsoft.com/office/powerpoint/2010/main" val="206672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buFont typeface="+mj-lt"/>
              <a:buAutoNum type="arabicPeriod"/>
            </a:pPr>
            <a:r>
              <a:rPr kumimoji="1" lang="en-US" altLang="ja-JP" sz="2000" dirty="0">
                <a:latin typeface="+mn-lt"/>
              </a:rPr>
              <a:t>Learn how to model large + sparse + categorical data.</a:t>
            </a:r>
          </a:p>
          <a:p>
            <a:pPr marL="571500" indent="-457200">
              <a:buFont typeface="+mj-lt"/>
              <a:buAutoNum type="arabicPeriod"/>
            </a:pPr>
            <a:r>
              <a:rPr kumimoji="1" lang="en-US" altLang="ja-JP" sz="2000" dirty="0">
                <a:latin typeface="+mn-lt"/>
              </a:rPr>
              <a:t>Understand and implement new model: Factorization machine, FTRL.</a:t>
            </a:r>
          </a:p>
          <a:p>
            <a:pPr marL="571500" indent="-457200">
              <a:buFont typeface="+mj-lt"/>
              <a:buAutoNum type="arabicPeriod"/>
            </a:pPr>
            <a:r>
              <a:rPr kumimoji="1" lang="en-US" altLang="ja-JP" sz="2000" dirty="0">
                <a:latin typeface="+mn-lt"/>
              </a:rPr>
              <a:t>Learn new Framework (</a:t>
            </a:r>
            <a:r>
              <a:rPr kumimoji="1" lang="en-US" altLang="ja-JP" sz="2000" dirty="0" err="1">
                <a:latin typeface="+mn-lt"/>
              </a:rPr>
              <a:t>Tensorflow</a:t>
            </a:r>
            <a:r>
              <a:rPr kumimoji="1" lang="en-US" altLang="ja-JP" sz="2000" dirty="0">
                <a:latin typeface="+mn-lt"/>
              </a:rPr>
              <a:t>).</a:t>
            </a:r>
          </a:p>
          <a:p>
            <a:pPr marL="571500" indent="-457200">
              <a:buFont typeface="+mj-lt"/>
              <a:buAutoNum type="arabicPeriod"/>
            </a:pPr>
            <a:r>
              <a:rPr kumimoji="1" lang="en-US" altLang="ja-JP" sz="2000" dirty="0">
                <a:latin typeface="+mn-lt"/>
              </a:rPr>
              <a:t>Add one more problem into toolbox: CTR.</a:t>
            </a:r>
          </a:p>
          <a:p>
            <a:pPr marL="571500" indent="-457200">
              <a:buFont typeface="+mj-lt"/>
              <a:buAutoNum type="arabicPeriod"/>
            </a:pPr>
            <a:r>
              <a:rPr kumimoji="1" lang="en-US" altLang="ja-JP" sz="2000" dirty="0">
                <a:latin typeface="+mn-lt"/>
              </a:rPr>
              <a:t>Do not overuse </a:t>
            </a:r>
            <a:r>
              <a:rPr kumimoji="1" lang="en-US" altLang="ja-JP" sz="2000" dirty="0" err="1">
                <a:latin typeface="+mn-lt"/>
              </a:rPr>
              <a:t>Jupyter</a:t>
            </a:r>
            <a:r>
              <a:rPr kumimoji="1" lang="en-US" altLang="ja-JP" sz="2000" dirty="0">
                <a:latin typeface="+mn-lt"/>
              </a:rPr>
              <a:t> Notebook in development.</a:t>
            </a:r>
          </a:p>
          <a:p>
            <a:pPr marL="571500" indent="-457200">
              <a:buFont typeface="+mj-lt"/>
              <a:buAutoNum type="arabicPeriod"/>
            </a:pPr>
            <a:endParaRPr kumimoji="1" lang="en-US" altLang="ja-JP" sz="2000" dirty="0">
              <a:latin typeface="+mn-lt"/>
            </a:endParaRPr>
          </a:p>
          <a:p>
            <a:pPr marL="571500" indent="-457200">
              <a:buFont typeface="+mj-lt"/>
              <a:buAutoNum type="arabicPeriod"/>
            </a:pPr>
            <a:endParaRPr kumimoji="1" lang="en-US" altLang="ja-JP" sz="2000" dirty="0">
              <a:latin typeface="+mn-lt"/>
            </a:endParaRP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27</a:t>
            </a:fld>
            <a:endParaRPr lang="en">
              <a:latin typeface="+mn-lt"/>
            </a:endParaRPr>
          </a:p>
        </p:txBody>
      </p:sp>
    </p:spTree>
    <p:extLst>
      <p:ext uri="{BB962C8B-B14F-4D97-AF65-F5344CB8AC3E}">
        <p14:creationId xmlns:p14="http://schemas.microsoft.com/office/powerpoint/2010/main" val="338712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r>
              <a:rPr kumimoji="1" lang="en-US" altLang="ja-JP" sz="2000" dirty="0">
                <a:latin typeface="+mn-lt"/>
              </a:rPr>
              <a:t>Analytic based on Iteration: 1 week, 1 small-specific feature.</a:t>
            </a:r>
          </a:p>
          <a:p>
            <a:pPr marL="571500" indent="-457200"/>
            <a:r>
              <a:rPr kumimoji="1" lang="en-US" altLang="ja-JP" sz="2000" dirty="0">
                <a:latin typeface="+mn-lt"/>
              </a:rPr>
              <a:t>Do not plan far ahead. A lot of risk in experiment.</a:t>
            </a:r>
          </a:p>
          <a:p>
            <a:pPr marL="571500" indent="-457200"/>
            <a:r>
              <a:rPr kumimoji="1" lang="en-US" altLang="ja-JP" sz="2000" b="1" dirty="0">
                <a:solidFill>
                  <a:srgbClr val="FF0000"/>
                </a:solidFill>
                <a:latin typeface="+mn-lt"/>
              </a:rPr>
              <a:t>Reliable</a:t>
            </a:r>
            <a:r>
              <a:rPr kumimoji="1" lang="en-US" altLang="ja-JP" sz="2000" dirty="0">
                <a:latin typeface="+mn-lt"/>
              </a:rPr>
              <a:t> Experiment result is important to plan next task. </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28</a:t>
            </a:fld>
            <a:endParaRPr lang="en">
              <a:latin typeface="+mn-lt"/>
            </a:endParaRPr>
          </a:p>
        </p:txBody>
      </p:sp>
    </p:spTree>
    <p:extLst>
      <p:ext uri="{BB962C8B-B14F-4D97-AF65-F5344CB8AC3E}">
        <p14:creationId xmlns:p14="http://schemas.microsoft.com/office/powerpoint/2010/main" val="368413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5465233" cy="3282640"/>
          </a:xfrm>
        </p:spPr>
        <p:txBody>
          <a:bodyPr/>
          <a:lstStyle/>
          <a:p>
            <a:pPr marL="571500" indent="-457200"/>
            <a:r>
              <a:rPr kumimoji="1" lang="en-US" altLang="ja-JP" sz="2000" dirty="0">
                <a:latin typeface="+mn-lt"/>
              </a:rPr>
              <a:t>Wrong estimation:</a:t>
            </a:r>
          </a:p>
          <a:p>
            <a:pPr marL="1028700" lvl="1" indent="-457200"/>
            <a:r>
              <a:rPr kumimoji="1" lang="en-US" altLang="ja-JP" sz="2000" dirty="0">
                <a:latin typeface="+mn-lt"/>
              </a:rPr>
              <a:t>Estimate task 3-4 hour -&gt; Actual: 4~5 times.</a:t>
            </a:r>
          </a:p>
          <a:p>
            <a:pPr marL="571500" indent="-457200"/>
            <a:r>
              <a:rPr kumimoji="1" lang="en-US" altLang="ja-JP" sz="2000" dirty="0">
                <a:latin typeface="+mn-lt"/>
              </a:rPr>
              <a:t>Not familiar with new Framework, algorithm. We think them easy to use. But:</a:t>
            </a:r>
          </a:p>
          <a:p>
            <a:pPr marL="1028700" lvl="1" indent="-457200"/>
            <a:r>
              <a:rPr kumimoji="1" lang="en-US" altLang="ja-JP" sz="2000" dirty="0">
                <a:latin typeface="+mn-lt"/>
              </a:rPr>
              <a:t>Takes time to learn and use.</a:t>
            </a:r>
          </a:p>
          <a:p>
            <a:pPr marL="1028700" lvl="1" indent="-457200"/>
            <a:r>
              <a:rPr kumimoji="1" lang="en-US" altLang="ja-JP" sz="2000" dirty="0">
                <a:latin typeface="+mn-lt"/>
              </a:rPr>
              <a:t>Bug, many bugs!</a:t>
            </a:r>
          </a:p>
          <a:p>
            <a:pPr marL="1028700" lvl="1" indent="-457200"/>
            <a:r>
              <a:rPr kumimoji="1" lang="en-US" altLang="ja-JP" sz="2000" dirty="0">
                <a:latin typeface="+mn-lt"/>
              </a:rPr>
              <a:t>Action != Plan</a:t>
            </a:r>
          </a:p>
          <a:p>
            <a:pPr marL="571500" indent="-457200"/>
            <a:r>
              <a:rPr kumimoji="1" lang="en-US" altLang="ja-JP" sz="2000" dirty="0">
                <a:latin typeface="+mn-lt"/>
              </a:rPr>
              <a:t>Solution: Practice more!</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29</a:t>
            </a:fld>
            <a:endParaRPr lang="en">
              <a:latin typeface="+mn-lt"/>
            </a:endParaRPr>
          </a:p>
        </p:txBody>
      </p:sp>
      <p:pic>
        <p:nvPicPr>
          <p:cNvPr id="5" name="図 4">
            <a:extLst>
              <a:ext uri="{FF2B5EF4-FFF2-40B4-BE49-F238E27FC236}">
                <a16:creationId xmlns:a16="http://schemas.microsoft.com/office/drawing/2014/main" id="{7EA604AC-B9BB-214B-8827-456D13056087}"/>
              </a:ext>
            </a:extLst>
          </p:cNvPr>
          <p:cNvPicPr>
            <a:picLocks noChangeAspect="1"/>
          </p:cNvPicPr>
          <p:nvPr/>
        </p:nvPicPr>
        <p:blipFill>
          <a:blip r:embed="rId3"/>
          <a:stretch>
            <a:fillRect/>
          </a:stretch>
        </p:blipFill>
        <p:spPr>
          <a:xfrm>
            <a:off x="5575538" y="2073188"/>
            <a:ext cx="3236994" cy="2423121"/>
          </a:xfrm>
          <a:prstGeom prst="rect">
            <a:avLst/>
          </a:prstGeom>
        </p:spPr>
      </p:pic>
    </p:spTree>
    <p:extLst>
      <p:ext uri="{BB962C8B-B14F-4D97-AF65-F5344CB8AC3E}">
        <p14:creationId xmlns:p14="http://schemas.microsoft.com/office/powerpoint/2010/main" val="405469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Why this project?</a:t>
            </a:r>
          </a:p>
          <a:p>
            <a:r>
              <a:rPr kumimoji="1" lang="en-US" altLang="ja-JP" dirty="0">
                <a:latin typeface="+mn-lt"/>
              </a:rPr>
              <a:t>Project overview</a:t>
            </a:r>
          </a:p>
          <a:p>
            <a:r>
              <a:rPr kumimoji="1" lang="en-US" altLang="ja-JP" dirty="0">
                <a:latin typeface="+mn-lt"/>
              </a:rPr>
              <a:t>Team member</a:t>
            </a:r>
          </a:p>
          <a:p>
            <a:r>
              <a:rPr kumimoji="1" lang="en-US" altLang="ja-JP" dirty="0">
                <a:latin typeface="+mn-lt"/>
              </a:rPr>
              <a:t>Project execution</a:t>
            </a:r>
          </a:p>
          <a:p>
            <a:r>
              <a:rPr kumimoji="1" lang="en-US" altLang="ja-JP" dirty="0">
                <a:latin typeface="+mn-lt"/>
              </a:rPr>
              <a:t>What we learned</a:t>
            </a:r>
          </a:p>
          <a:p>
            <a:r>
              <a:rPr kumimoji="1" lang="en-US" altLang="ja-JP" dirty="0">
                <a:latin typeface="+mn-lt"/>
              </a:rPr>
              <a:t>What next?</a:t>
            </a:r>
          </a:p>
          <a:p>
            <a:pPr lvl="1"/>
            <a:endParaRPr kumimoji="1" lang="en-US" altLang="ja-JP" dirty="0">
              <a:latin typeface="+mn-lt"/>
            </a:endParaRPr>
          </a:p>
        </p:txBody>
      </p:sp>
    </p:spTree>
    <p:extLst>
      <p:ext uri="{BB962C8B-B14F-4D97-AF65-F5344CB8AC3E}">
        <p14:creationId xmlns:p14="http://schemas.microsoft.com/office/powerpoint/2010/main" val="24940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7" y="1215788"/>
            <a:ext cx="5333609" cy="3282640"/>
          </a:xfrm>
        </p:spPr>
        <p:txBody>
          <a:bodyPr/>
          <a:lstStyle/>
          <a:p>
            <a:pPr marL="571500" indent="-457200"/>
            <a:r>
              <a:rPr kumimoji="1" lang="en-US" altLang="ja-JP" sz="2000" dirty="0">
                <a:latin typeface="+mn-lt"/>
              </a:rPr>
              <a:t>We do not have official Test! And It is </a:t>
            </a:r>
            <a:r>
              <a:rPr kumimoji="1" lang="en-US" altLang="ja-JP" sz="2000" i="1" dirty="0">
                <a:solidFill>
                  <a:srgbClr val="FF0000"/>
                </a:solidFill>
                <a:latin typeface="+mn-lt"/>
              </a:rPr>
              <a:t>dangerous</a:t>
            </a:r>
            <a:r>
              <a:rPr kumimoji="1" lang="en-US" altLang="ja-JP" sz="2000" dirty="0">
                <a:latin typeface="+mn-lt"/>
              </a:rPr>
              <a:t>!</a:t>
            </a:r>
          </a:p>
          <a:p>
            <a:pPr marL="571500" indent="-457200"/>
            <a:r>
              <a:rPr kumimoji="1" lang="en-US" altLang="ja-JP" sz="2000" dirty="0">
                <a:latin typeface="+mn-lt"/>
              </a:rPr>
              <a:t>Solution:</a:t>
            </a:r>
          </a:p>
          <a:p>
            <a:pPr marL="1028700" lvl="1" indent="-457200"/>
            <a:r>
              <a:rPr kumimoji="1" lang="en-US" altLang="ja-JP" sz="2000" dirty="0">
                <a:latin typeface="+mn-lt"/>
              </a:rPr>
              <a:t>You code it, you test it (unit test).</a:t>
            </a:r>
          </a:p>
          <a:p>
            <a:pPr marL="1028700" lvl="1" indent="-457200"/>
            <a:r>
              <a:rPr kumimoji="1" lang="en-US" altLang="ja-JP" sz="2000" dirty="0">
                <a:latin typeface="+mn-lt"/>
              </a:rPr>
              <a:t>Implement QA phase in Data Analytic project.</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30</a:t>
            </a:fld>
            <a:endParaRPr lang="en">
              <a:latin typeface="+mn-lt"/>
            </a:endParaRPr>
          </a:p>
        </p:txBody>
      </p:sp>
      <p:pic>
        <p:nvPicPr>
          <p:cNvPr id="7" name="図 6">
            <a:extLst>
              <a:ext uri="{FF2B5EF4-FFF2-40B4-BE49-F238E27FC236}">
                <a16:creationId xmlns:a16="http://schemas.microsoft.com/office/drawing/2014/main" id="{E7A79BC9-FC46-194C-82B9-5172A62A6838}"/>
              </a:ext>
            </a:extLst>
          </p:cNvPr>
          <p:cNvPicPr>
            <a:picLocks noChangeAspect="1"/>
          </p:cNvPicPr>
          <p:nvPr/>
        </p:nvPicPr>
        <p:blipFill>
          <a:blip r:embed="rId3"/>
          <a:stretch>
            <a:fillRect/>
          </a:stretch>
        </p:blipFill>
        <p:spPr>
          <a:xfrm>
            <a:off x="5866130" y="2716411"/>
            <a:ext cx="2980340" cy="1805296"/>
          </a:xfrm>
          <a:prstGeom prst="rect">
            <a:avLst/>
          </a:prstGeom>
        </p:spPr>
      </p:pic>
    </p:spTree>
    <p:extLst>
      <p:ext uri="{BB962C8B-B14F-4D97-AF65-F5344CB8AC3E}">
        <p14:creationId xmlns:p14="http://schemas.microsoft.com/office/powerpoint/2010/main" val="253411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Security with ISMS!</a:t>
            </a:r>
          </a:p>
          <a:p>
            <a:pPr marL="571500" indent="-457200"/>
            <a:r>
              <a:rPr kumimoji="1" lang="en-US" altLang="ja-JP" sz="2000" dirty="0">
                <a:latin typeface="+mn-lt"/>
              </a:rPr>
              <a:t>No big argument in team -&gt; Cannot learn how to deal with Crucial Conversations situation.</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31</a:t>
            </a:fld>
            <a:endParaRPr lang="en">
              <a:latin typeface="+mn-lt"/>
            </a:endParaRPr>
          </a:p>
        </p:txBody>
      </p:sp>
      <p:pic>
        <p:nvPicPr>
          <p:cNvPr id="5" name="図 4">
            <a:extLst>
              <a:ext uri="{FF2B5EF4-FFF2-40B4-BE49-F238E27FC236}">
                <a16:creationId xmlns:a16="http://schemas.microsoft.com/office/drawing/2014/main" id="{0975302A-15E5-5643-85F7-9CBC55047A4F}"/>
              </a:ext>
            </a:extLst>
          </p:cNvPr>
          <p:cNvPicPr>
            <a:picLocks noChangeAspect="1"/>
          </p:cNvPicPr>
          <p:nvPr/>
        </p:nvPicPr>
        <p:blipFill>
          <a:blip r:embed="rId3"/>
          <a:stretch>
            <a:fillRect/>
          </a:stretch>
        </p:blipFill>
        <p:spPr>
          <a:xfrm>
            <a:off x="3172500" y="2418036"/>
            <a:ext cx="1905000" cy="1905000"/>
          </a:xfrm>
          <a:prstGeom prst="rect">
            <a:avLst/>
          </a:prstGeom>
        </p:spPr>
      </p:pic>
    </p:spTree>
    <p:extLst>
      <p:ext uri="{BB962C8B-B14F-4D97-AF65-F5344CB8AC3E}">
        <p14:creationId xmlns:p14="http://schemas.microsoft.com/office/powerpoint/2010/main" val="3976950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What next?</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875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Ideas</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Add Test.</a:t>
            </a:r>
          </a:p>
          <a:p>
            <a:pPr marL="571500" indent="-457200"/>
            <a:r>
              <a:rPr kumimoji="1" lang="en-US" altLang="ja-JP" sz="2000" dirty="0">
                <a:latin typeface="+mn-lt"/>
              </a:rPr>
              <a:t>Add more Datasets.</a:t>
            </a:r>
          </a:p>
          <a:p>
            <a:pPr marL="571500" indent="-457200"/>
            <a:r>
              <a:rPr kumimoji="1" lang="en-US" altLang="ja-JP" sz="2000" dirty="0">
                <a:latin typeface="+mn-lt"/>
              </a:rPr>
              <a:t>Add more algorithms (Deep Learning).</a:t>
            </a:r>
          </a:p>
          <a:p>
            <a:pPr marL="571500" indent="-457200"/>
            <a:r>
              <a:rPr kumimoji="1" lang="en-US" altLang="ja-JP" sz="2000" dirty="0">
                <a:latin typeface="+mn-lt"/>
              </a:rPr>
              <a:t>Better documents.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33</a:t>
            </a:fld>
            <a:endParaRPr lang="en">
              <a:latin typeface="+mn-lt"/>
            </a:endParaRPr>
          </a:p>
        </p:txBody>
      </p:sp>
    </p:spTree>
    <p:extLst>
      <p:ext uri="{BB962C8B-B14F-4D97-AF65-F5344CB8AC3E}">
        <p14:creationId xmlns:p14="http://schemas.microsoft.com/office/powerpoint/2010/main" val="325731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7" name="Google Shape;337;p3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34" name="Google Shape;334;p34"/>
          <p:cNvSpPr txBox="1">
            <a:spLocks noGrp="1"/>
          </p:cNvSpPr>
          <p:nvPr>
            <p:ph type="ctrTitle" idx="4294967295"/>
          </p:nvPr>
        </p:nvSpPr>
        <p:spPr>
          <a:xfrm>
            <a:off x="0" y="72548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latin typeface="Arial" panose="020B0604020202020204" pitchFamily="34" charset="0"/>
                <a:cs typeface="Arial" panose="020B0604020202020204" pitchFamily="34" charset="0"/>
              </a:rPr>
              <a:t>Thanks!</a:t>
            </a:r>
            <a:endParaRPr sz="6000" dirty="0">
              <a:solidFill>
                <a:schemeClr val="accent2"/>
              </a:solidFill>
              <a:latin typeface="Arial" panose="020B0604020202020204" pitchFamily="34" charset="0"/>
              <a:cs typeface="Arial" panose="020B0604020202020204" pitchFamily="34" charset="0"/>
            </a:endParaRPr>
          </a:p>
        </p:txBody>
      </p:sp>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Any questions?</a:t>
            </a:r>
            <a:endParaRPr sz="4800" b="1" dirty="0">
              <a:solidFill>
                <a:schemeClr val="lt1"/>
              </a:solidFill>
              <a:latin typeface="Arial" panose="020B0604020202020204" pitchFamily="34" charset="0"/>
              <a:cs typeface="Arial" panose="020B0604020202020204" pitchFamily="34" charset="0"/>
            </a:endParaRPr>
          </a:p>
        </p:txBody>
      </p:sp>
      <p:sp>
        <p:nvSpPr>
          <p:cNvPr id="336" name="Google Shape;336;p34"/>
          <p:cNvSpPr txBox="1">
            <a:spLocks noGrp="1"/>
          </p:cNvSpPr>
          <p:nvPr>
            <p:ph type="body" idx="4294967295"/>
          </p:nvPr>
        </p:nvSpPr>
        <p:spPr>
          <a:xfrm>
            <a:off x="0" y="2759075"/>
            <a:ext cx="5561013" cy="19954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You can find me at:</a:t>
            </a:r>
            <a:endParaRPr sz="2400" dirty="0">
              <a:solidFill>
                <a:schemeClr val="lt1"/>
              </a:solidFill>
              <a:latin typeface="Arial" panose="020B0604020202020204" pitchFamily="34" charset="0"/>
              <a:cs typeface="Arial" panose="020B0604020202020204" pitchFamily="34" charset="0"/>
            </a:endParaRPr>
          </a:p>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@nguyentp2 @</a:t>
            </a:r>
            <a:r>
              <a:rPr lang="en" sz="2400" dirty="0" err="1">
                <a:solidFill>
                  <a:schemeClr val="lt1"/>
                </a:solidFill>
                <a:latin typeface="Arial" panose="020B0604020202020204" pitchFamily="34" charset="0"/>
                <a:cs typeface="Arial" panose="020B0604020202020204" pitchFamily="34" charset="0"/>
              </a:rPr>
              <a:t>phucbd</a:t>
            </a:r>
            <a:r>
              <a:rPr lang="en" sz="2400" dirty="0">
                <a:solidFill>
                  <a:schemeClr val="lt1"/>
                </a:solidFill>
                <a:latin typeface="Arial" panose="020B0604020202020204" pitchFamily="34" charset="0"/>
                <a:cs typeface="Arial" panose="020B0604020202020204" pitchFamily="34" charset="0"/>
              </a:rPr>
              <a:t> @</a:t>
            </a:r>
            <a:r>
              <a:rPr lang="en" sz="2400" dirty="0" err="1">
                <a:solidFill>
                  <a:schemeClr val="lt1"/>
                </a:solidFill>
                <a:latin typeface="Arial" panose="020B0604020202020204" pitchFamily="34" charset="0"/>
                <a:cs typeface="Arial" panose="020B0604020202020204" pitchFamily="34" charset="0"/>
              </a:rPr>
              <a:t>thinhcd</a:t>
            </a:r>
            <a:endParaRPr sz="2400" dirty="0">
              <a:solidFill>
                <a:schemeClr val="lt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Present </a:t>
            </a:r>
            <a:r>
              <a:rPr kumimoji="1" lang="en-US" altLang="ja-JP" dirty="0" err="1">
                <a:latin typeface="+mn-lt"/>
              </a:rPr>
              <a:t>mang</a:t>
            </a:r>
            <a:r>
              <a:rPr kumimoji="1" lang="en-US" altLang="ja-JP" dirty="0">
                <a:latin typeface="+mn-lt"/>
              </a:rPr>
              <a:t> </a:t>
            </a:r>
            <a:r>
              <a:rPr kumimoji="1" lang="en-US" altLang="ja-JP" dirty="0" err="1">
                <a:latin typeface="+mn-lt"/>
              </a:rPr>
              <a:t>tính</a:t>
            </a:r>
            <a:r>
              <a:rPr kumimoji="1" lang="en-US" altLang="ja-JP" dirty="0">
                <a:latin typeface="+mn-lt"/>
              </a:rPr>
              <a:t> chia </a:t>
            </a:r>
            <a:r>
              <a:rPr kumimoji="1" lang="en-US" altLang="ja-JP" dirty="0" err="1">
                <a:latin typeface="+mn-lt"/>
              </a:rPr>
              <a:t>sẽ</a:t>
            </a:r>
            <a:r>
              <a:rPr kumimoji="1" lang="en-US" altLang="ja-JP" dirty="0">
                <a:latin typeface="+mn-lt"/>
              </a:rPr>
              <a:t> qua </a:t>
            </a:r>
            <a:r>
              <a:rPr kumimoji="1" lang="en-US" altLang="ja-JP" dirty="0" err="1">
                <a:latin typeface="+mn-lt"/>
              </a:rPr>
              <a:t>lại</a:t>
            </a:r>
            <a:r>
              <a:rPr kumimoji="1" lang="en-US" altLang="ja-JP" dirty="0">
                <a:latin typeface="+mn-lt"/>
              </a:rPr>
              <a:t>.</a:t>
            </a:r>
          </a:p>
          <a:p>
            <a:r>
              <a:rPr kumimoji="1" lang="en-US" altLang="ja-JP" dirty="0">
                <a:latin typeface="+mn-lt"/>
              </a:rPr>
              <a:t>Casual.</a:t>
            </a:r>
          </a:p>
        </p:txBody>
      </p:sp>
    </p:spTree>
    <p:extLst>
      <p:ext uri="{BB962C8B-B14F-4D97-AF65-F5344CB8AC3E}">
        <p14:creationId xmlns:p14="http://schemas.microsoft.com/office/powerpoint/2010/main" val="327726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Why?</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Why this project?</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pPr marL="482600">
              <a:buFont typeface="+mj-lt"/>
              <a:buAutoNum type="arabicPeriod"/>
            </a:pPr>
            <a:r>
              <a:rPr lang="vi-VN" altLang="ja-JP" dirty="0"/>
              <a:t>Learn team work</a:t>
            </a:r>
          </a:p>
          <a:p>
            <a:pPr marL="482600">
              <a:buFont typeface="+mj-lt"/>
              <a:buAutoNum type="arabicPeriod"/>
            </a:pPr>
            <a:r>
              <a:rPr lang="vi-VN" altLang="ja-JP" dirty="0"/>
              <a:t>Learn technique in CTR Prediction</a:t>
            </a:r>
          </a:p>
          <a:p>
            <a:pPr marL="482600">
              <a:buFont typeface="+mj-lt"/>
              <a:buAutoNum type="arabicPeriod"/>
            </a:pPr>
            <a:r>
              <a:rPr lang="vi-VN" altLang="ja-JP" dirty="0"/>
              <a:t>Base CTR research project</a:t>
            </a:r>
          </a:p>
          <a:p>
            <a:pPr lvl="1"/>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97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r>
              <a:rPr lang="en-US" dirty="0">
                <a:latin typeface="+mn-lt"/>
              </a:rPr>
              <a:t>Why CTR?</a:t>
            </a:r>
            <a:endParaRPr dirty="0">
              <a:latin typeface="+mn-lt"/>
            </a:endParaRPr>
          </a:p>
        </p:txBody>
      </p:sp>
      <p:sp>
        <p:nvSpPr>
          <p:cNvPr id="125" name="Google Shape;125;p17"/>
          <p:cNvSpPr txBox="1">
            <a:spLocks noGrp="1"/>
          </p:cNvSpPr>
          <p:nvPr>
            <p:ph type="body" idx="1"/>
          </p:nvPr>
        </p:nvSpPr>
        <p:spPr>
          <a:xfrm>
            <a:off x="425885" y="1373588"/>
            <a:ext cx="8254651" cy="3552300"/>
          </a:xfrm>
          <a:prstGeom prst="rect">
            <a:avLst/>
          </a:prstGeom>
        </p:spPr>
        <p:txBody>
          <a:bodyPr spcFirstLastPara="1" wrap="square" lIns="91425" tIns="91425" rIns="91425" bIns="91425" anchor="t" anchorCtr="0">
            <a:noAutofit/>
          </a:bodyPr>
          <a:lstStyle/>
          <a:p>
            <a:pPr marL="342900"/>
            <a:r>
              <a:rPr lang="en-US" sz="2000" dirty="0">
                <a:latin typeface="+mn-lt"/>
              </a:rPr>
              <a:t>Practical Usage:</a:t>
            </a:r>
          </a:p>
          <a:p>
            <a:pPr marL="800100" lvl="1"/>
            <a:r>
              <a:rPr lang="en-US" sz="2000" dirty="0">
                <a:latin typeface="+mn-lt"/>
              </a:rPr>
              <a:t>Predict how much users love content on webpage. Used in Recommendation and Online Marketing. </a:t>
            </a:r>
            <a:r>
              <a:rPr lang="en-JP" sz="2000">
                <a:latin typeface="+mn-lt"/>
              </a:rPr>
              <a:t>Only </a:t>
            </a:r>
            <a:r>
              <a:rPr lang="en-JP" sz="2000" dirty="0">
                <a:latin typeface="+mn-lt"/>
              </a:rPr>
              <a:t>Market Industry is </a:t>
            </a:r>
            <a:r>
              <a:rPr lang="en-JP" sz="2000" dirty="0">
                <a:latin typeface="+mn-lt"/>
                <a:hlinkClick r:id="rId3"/>
              </a:rPr>
              <a:t>Billion Dolar Market</a:t>
            </a:r>
            <a:r>
              <a:rPr lang="en-JP" sz="2000" dirty="0">
                <a:latin typeface="+mn-lt"/>
              </a:rPr>
              <a:t>. </a:t>
            </a:r>
          </a:p>
          <a:p>
            <a:pPr marL="800100" lvl="1"/>
            <a:r>
              <a:rPr lang="en-US" sz="2000" dirty="0">
                <a:latin typeface="+mn-lt"/>
              </a:rPr>
              <a:t>Fun and challenging: </a:t>
            </a:r>
          </a:p>
          <a:p>
            <a:pPr marL="1257300" lvl="2"/>
            <a:r>
              <a:rPr lang="en-US" sz="1800" dirty="0">
                <a:latin typeface="+mn-lt"/>
              </a:rPr>
              <a:t>Large data</a:t>
            </a:r>
          </a:p>
          <a:p>
            <a:pPr marL="1257300" lvl="2"/>
            <a:r>
              <a:rPr lang="en-US" sz="1800" dirty="0">
                <a:latin typeface="+mn-lt"/>
              </a:rPr>
              <a:t>Sparsity</a:t>
            </a:r>
          </a:p>
          <a:p>
            <a:pPr marL="1257300" lvl="2"/>
            <a:r>
              <a:rPr lang="en-US" sz="1800" dirty="0">
                <a:latin typeface="+mn-lt"/>
              </a:rPr>
              <a:t>Imbalance</a:t>
            </a:r>
          </a:p>
          <a:p>
            <a:pPr marL="1257300" lvl="2"/>
            <a:r>
              <a:rPr lang="en-US" sz="1800" dirty="0">
                <a:latin typeface="+mn-lt"/>
              </a:rPr>
              <a:t>(Almost) Categories.</a:t>
            </a:r>
            <a:endParaRPr lang="en-US" sz="2000" dirty="0">
              <a:latin typeface="+mn-lt"/>
            </a:endParaRPr>
          </a:p>
        </p:txBody>
      </p:sp>
      <p:sp>
        <p:nvSpPr>
          <p:cNvPr id="126" name="Google Shape;126;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n-lt"/>
              </a:rPr>
              <a:t>7</a:t>
            </a:fld>
            <a:endParaRPr>
              <a:latin typeface="+mn-lt"/>
            </a:endParaRPr>
          </a:p>
        </p:txBody>
      </p:sp>
    </p:spTree>
    <p:extLst>
      <p:ext uri="{BB962C8B-B14F-4D97-AF65-F5344CB8AC3E}">
        <p14:creationId xmlns:p14="http://schemas.microsoft.com/office/powerpoint/2010/main" val="303965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overview</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59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simplify</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r>
              <a:rPr lang="vi-VN" altLang="ja-JP" dirty="0">
                <a:latin typeface="+mn-lt"/>
              </a:rPr>
              <a:t>A benchmark of different Algorithms on CTR dataset.</a:t>
            </a:r>
          </a:p>
          <a:p>
            <a:pPr lvl="1"/>
            <a:r>
              <a:rPr kumimoji="1" lang="vi-VN" altLang="ja-JP" sz="2000" dirty="0">
                <a:latin typeface="+mn-lt"/>
              </a:rPr>
              <a:t>Avazu CTR, 4 models</a:t>
            </a:r>
          </a:p>
          <a:p>
            <a:pPr lvl="1"/>
            <a:r>
              <a:rPr kumimoji="1" lang="vi-VN" altLang="ja-JP" sz="2000" dirty="0">
                <a:latin typeface="+mn-lt"/>
              </a:rPr>
              <a:t>Preprocessing data -&gt; Modeling</a:t>
            </a:r>
          </a:p>
          <a:p>
            <a:pPr lvl="1"/>
            <a:r>
              <a:rPr kumimoji="1" lang="vi-VN" altLang="ja-JP" sz="2000" dirty="0">
                <a:latin typeface="+mn-lt"/>
              </a:rPr>
              <a:t>Report CV scores</a:t>
            </a:r>
            <a:endParaRPr kumimoji="1" lang="vi-VN" altLang="ja-JP" dirty="0">
              <a:latin typeface="+mn-lt"/>
            </a:endParaRPr>
          </a:p>
          <a:p>
            <a:r>
              <a:rPr kumimoji="1" lang="en-US" altLang="ja-JP" i="1" dirty="0">
                <a:latin typeface="+mn-lt"/>
              </a:rPr>
              <a:t>Not main topic today!</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9</a:t>
            </a:fld>
            <a:endParaRPr lang="en">
              <a:latin typeface="+mn-lt"/>
            </a:endParaRPr>
          </a:p>
        </p:txBody>
      </p:sp>
      <p:pic>
        <p:nvPicPr>
          <p:cNvPr id="6" name="図 5">
            <a:extLst>
              <a:ext uri="{FF2B5EF4-FFF2-40B4-BE49-F238E27FC236}">
                <a16:creationId xmlns:a16="http://schemas.microsoft.com/office/drawing/2014/main" id="{4E0864E3-8F23-C04F-B2FB-8121F0841E90}"/>
              </a:ext>
            </a:extLst>
          </p:cNvPr>
          <p:cNvPicPr>
            <a:picLocks noChangeAspect="1"/>
          </p:cNvPicPr>
          <p:nvPr/>
        </p:nvPicPr>
        <p:blipFill>
          <a:blip r:embed="rId3"/>
          <a:stretch>
            <a:fillRect/>
          </a:stretch>
        </p:blipFill>
        <p:spPr>
          <a:xfrm>
            <a:off x="4065497" y="2643955"/>
            <a:ext cx="4689428" cy="2281933"/>
          </a:xfrm>
          <a:prstGeom prst="rect">
            <a:avLst/>
          </a:prstGeom>
        </p:spPr>
      </p:pic>
    </p:spTree>
    <p:extLst>
      <p:ext uri="{BB962C8B-B14F-4D97-AF65-F5344CB8AC3E}">
        <p14:creationId xmlns:p14="http://schemas.microsoft.com/office/powerpoint/2010/main" val="2928102843"/>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1074</TotalTime>
  <Words>4553</Words>
  <Application>Microsoft Macintosh PowerPoint</Application>
  <PresentationFormat>On-screen Show (16:9)</PresentationFormat>
  <Paragraphs>324</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Wingdings</vt:lpstr>
      <vt:lpstr>Lato</vt:lpstr>
      <vt:lpstr>Raleway</vt:lpstr>
      <vt:lpstr>ＭＳ Ｐゴシック</vt:lpstr>
      <vt:lpstr>Antonio template</vt:lpstr>
      <vt:lpstr>PowerPoint Presentation</vt:lpstr>
      <vt:lpstr>CTR simplify</vt:lpstr>
      <vt:lpstr>Agenda</vt:lpstr>
      <vt:lpstr>Agenda</vt:lpstr>
      <vt:lpstr>Why?</vt:lpstr>
      <vt:lpstr>Why this project?</vt:lpstr>
      <vt:lpstr>Why CTR?</vt:lpstr>
      <vt:lpstr>Project overview</vt:lpstr>
      <vt:lpstr>Project simplify</vt:lpstr>
      <vt:lpstr>Members</vt:lpstr>
      <vt:lpstr>Thịnh</vt:lpstr>
      <vt:lpstr>Phúc</vt:lpstr>
      <vt:lpstr>Nguyên</vt:lpstr>
      <vt:lpstr>Project execution</vt:lpstr>
      <vt:lpstr>Our simple workflow</vt:lpstr>
      <vt:lpstr>Project plan</vt:lpstr>
      <vt:lpstr>Project setup</vt:lpstr>
      <vt:lpstr>Project setup</vt:lpstr>
      <vt:lpstr>Project setup</vt:lpstr>
      <vt:lpstr>Project setup</vt:lpstr>
      <vt:lpstr>Weekly iteration</vt:lpstr>
      <vt:lpstr>Lesson learned</vt:lpstr>
      <vt:lpstr>Team Work - Good</vt:lpstr>
      <vt:lpstr>Team Work - Bad</vt:lpstr>
      <vt:lpstr> Coding</vt:lpstr>
      <vt:lpstr>Coding</vt:lpstr>
      <vt:lpstr>Data Analytic</vt:lpstr>
      <vt:lpstr>Data Analytic</vt:lpstr>
      <vt:lpstr>What does not work</vt:lpstr>
      <vt:lpstr>What does not work</vt:lpstr>
      <vt:lpstr>What does not work</vt:lpstr>
      <vt:lpstr>What next?</vt:lpstr>
      <vt:lpstr>Ideas</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455</cp:revision>
  <dcterms:modified xsi:type="dcterms:W3CDTF">2020-06-18T11:52:13Z</dcterms:modified>
</cp:coreProperties>
</file>